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handoutMasterIdLst>
    <p:handoutMasterId r:id="rId14"/>
  </p:handoutMasterIdLst>
  <p:sldIdLst>
    <p:sldId id="322" r:id="rId2"/>
    <p:sldId id="259" r:id="rId3"/>
    <p:sldId id="294" r:id="rId4"/>
    <p:sldId id="321" r:id="rId5"/>
    <p:sldId id="330" r:id="rId6"/>
    <p:sldId id="325" r:id="rId7"/>
    <p:sldId id="323" r:id="rId8"/>
    <p:sldId id="324" r:id="rId9"/>
    <p:sldId id="329" r:id="rId10"/>
    <p:sldId id="328" r:id="rId11"/>
    <p:sldId id="297" r:id="rId12"/>
  </p:sldIdLst>
  <p:sldSz cx="12190413" cy="6859588"/>
  <p:notesSz cx="6858000" cy="9144000"/>
  <p:embeddedFontLst>
    <p:embeddedFont>
      <p:font typeface="굴림체" panose="020B0609000101010101" pitchFamily="49" charset="-127"/>
      <p:regular r:id="rId15"/>
    </p:embeddedFont>
    <p:embeddedFont>
      <p:font typeface="맑은 고딕" panose="020B0503020000020004" pitchFamily="34" charset="-127"/>
      <p:regular r:id="rId16"/>
      <p:bold r:id="rId17"/>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E793"/>
    <a:srgbClr val="FC4E7F"/>
    <a:srgbClr val="434E5F"/>
    <a:srgbClr val="333B48"/>
    <a:srgbClr val="FDD5D5"/>
    <a:srgbClr val="FFE7E7"/>
    <a:srgbClr val="F98383"/>
    <a:srgbClr val="664D23"/>
    <a:srgbClr val="BBA895"/>
    <a:srgbClr val="F2DD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31" autoAdjust="0"/>
    <p:restoredTop sz="94792" autoAdjust="0"/>
  </p:normalViewPr>
  <p:slideViewPr>
    <p:cSldViewPr>
      <p:cViewPr varScale="1">
        <p:scale>
          <a:sx n="112" d="100"/>
          <a:sy n="112" d="100"/>
        </p:scale>
        <p:origin x="840" y="96"/>
      </p:cViewPr>
      <p:guideLst>
        <p:guide orient="horz" pos="2160"/>
        <p:guide orient="horz" pos="2161"/>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p:cViewPr varScale="1">
        <p:scale>
          <a:sx n="78" d="100"/>
          <a:sy n="78" d="100"/>
        </p:scale>
        <p:origin x="1842"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2024-01-25</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2024-01-25</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3"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2024-01-25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9" name="직사각형 8"/>
          <p:cNvSpPr/>
          <p:nvPr userDrawn="1"/>
        </p:nvSpPr>
        <p:spPr>
          <a:xfrm>
            <a:off x="838622" y="3291840"/>
            <a:ext cx="1512168" cy="1785769"/>
          </a:xfrm>
          <a:prstGeom prst="rect">
            <a:avLst/>
          </a:prstGeom>
          <a:solidFill>
            <a:srgbClr val="FC4E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p:cNvPicPr>
            <a:picLocks noChangeAspect="1"/>
          </p:cNvPicPr>
          <p:nvPr userDrawn="1"/>
        </p:nvPicPr>
        <p:blipFill>
          <a:blip r:embed="rId3"/>
          <a:stretch>
            <a:fillRect/>
          </a:stretch>
        </p:blipFill>
        <p:spPr>
          <a:xfrm>
            <a:off x="6023198" y="5229994"/>
            <a:ext cx="999831" cy="1182727"/>
          </a:xfrm>
          <a:prstGeom prst="rect">
            <a:avLst/>
          </a:prstGeom>
        </p:spPr>
      </p:pic>
      <p:sp>
        <p:nvSpPr>
          <p:cNvPr id="15" name="제목 1"/>
          <p:cNvSpPr>
            <a:spLocks noGrp="1"/>
          </p:cNvSpPr>
          <p:nvPr>
            <p:ph type="ctrTitle" hasCustomPrompt="1"/>
          </p:nvPr>
        </p:nvSpPr>
        <p:spPr>
          <a:xfrm>
            <a:off x="2422798" y="3285778"/>
            <a:ext cx="7416824" cy="194421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17E793"/>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3"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2024-01-25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3"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2024-01-25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3"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2024-01-25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제목 1"/>
          <p:cNvSpPr>
            <a:spLocks noGrp="1"/>
          </p:cNvSpPr>
          <p:nvPr>
            <p:ph type="title"/>
          </p:nvPr>
        </p:nvSpPr>
        <p:spPr>
          <a:xfrm>
            <a:off x="262558" y="109188"/>
            <a:ext cx="8275655"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rgbClr val="17E793"/>
                </a:solidFill>
                <a:effectLst/>
                <a:latin typeface="+mj-lt"/>
                <a:ea typeface="맑은 고딕" pitchFamily="50" charset="-127"/>
                <a:cs typeface="+mj-cs"/>
              </a:defRPr>
            </a:lvl1pPr>
          </a:lstStyle>
          <a:p>
            <a:r>
              <a:rPr lang="ko-KR" altLang="en-US" dirty="0"/>
              <a:t>마스터 제목 스타일 편집</a:t>
            </a:r>
          </a:p>
        </p:txBody>
      </p:sp>
      <p:sp>
        <p:nvSpPr>
          <p:cNvPr id="15" name="내용 개체 틀 2"/>
          <p:cNvSpPr>
            <a:spLocks noGrp="1"/>
          </p:cNvSpPr>
          <p:nvPr>
            <p:ph idx="1"/>
          </p:nvPr>
        </p:nvSpPr>
        <p:spPr>
          <a:xfrm>
            <a:off x="262558" y="1413570"/>
            <a:ext cx="11521280" cy="4824538"/>
          </a:xfrm>
        </p:spPr>
        <p:txBody>
          <a:bodyPr>
            <a:normAutofit/>
          </a:bodyPr>
          <a:lstStyle>
            <a:lvl1pPr algn="l">
              <a:buNone/>
              <a:defRPr sz="2000" i="1" baseline="0">
                <a:solidFill>
                  <a:srgbClr val="747275"/>
                </a:solidFill>
                <a:latin typeface="+mj-lt"/>
                <a:ea typeface="맑은 고딕" pitchFamily="50" charset="-127"/>
              </a:defRPr>
            </a:lvl1pPr>
            <a:lvl2pPr algn="l">
              <a:buNone/>
              <a:defRPr sz="2000" i="1" baseline="0">
                <a:solidFill>
                  <a:srgbClr val="747275"/>
                </a:solidFill>
                <a:latin typeface="+mj-lt"/>
                <a:ea typeface="맑은 고딕" pitchFamily="50" charset="-127"/>
              </a:defRPr>
            </a:lvl2pPr>
            <a:lvl3pPr algn="l">
              <a:buNone/>
              <a:defRPr sz="2000" i="1" baseline="0">
                <a:solidFill>
                  <a:srgbClr val="747275"/>
                </a:solidFill>
                <a:latin typeface="+mj-lt"/>
                <a:ea typeface="맑은 고딕" pitchFamily="50" charset="-127"/>
              </a:defRPr>
            </a:lvl3pPr>
            <a:lvl4pPr algn="l">
              <a:buNone/>
              <a:defRPr sz="2000" i="1" baseline="0">
                <a:solidFill>
                  <a:srgbClr val="747275"/>
                </a:solidFill>
                <a:latin typeface="+mj-lt"/>
                <a:ea typeface="맑은 고딕" pitchFamily="50" charset="-127"/>
              </a:defRPr>
            </a:lvl4pPr>
            <a:lvl5pPr algn="l">
              <a:buNone/>
              <a:defRPr sz="2000" i="1" baseline="0">
                <a:solidFill>
                  <a:srgbClr val="747275"/>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3"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2024-01-25</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262558" y="109188"/>
            <a:ext cx="8275655"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rgbClr val="FC4E7F"/>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p:nvPr>
        </p:nvSpPr>
        <p:spPr>
          <a:xfrm>
            <a:off x="262558" y="1413570"/>
            <a:ext cx="11521280" cy="4824538"/>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000" i="1" baseline="0">
                <a:solidFill>
                  <a:schemeClr val="tx1">
                    <a:lumMod val="75000"/>
                    <a:lumOff val="25000"/>
                  </a:schemeClr>
                </a:solidFill>
                <a:latin typeface="+mj-lt"/>
                <a:ea typeface="맑은 고딕" pitchFamily="50" charset="-127"/>
              </a:defRPr>
            </a:lvl2pPr>
            <a:lvl3pPr algn="l">
              <a:buNone/>
              <a:defRPr sz="2000" i="1" baseline="0">
                <a:solidFill>
                  <a:schemeClr val="tx1">
                    <a:lumMod val="75000"/>
                    <a:lumOff val="25000"/>
                  </a:schemeClr>
                </a:solidFill>
                <a:latin typeface="+mj-lt"/>
                <a:ea typeface="맑은 고딕" pitchFamily="50" charset="-127"/>
              </a:defRPr>
            </a:lvl3pPr>
            <a:lvl4pPr algn="l">
              <a:buNone/>
              <a:defRPr sz="2000" i="1" baseline="0">
                <a:solidFill>
                  <a:schemeClr val="tx1">
                    <a:lumMod val="75000"/>
                    <a:lumOff val="25000"/>
                  </a:schemeClr>
                </a:solidFill>
                <a:latin typeface="+mj-lt"/>
                <a:ea typeface="맑은 고딕" pitchFamily="50" charset="-127"/>
              </a:defRPr>
            </a:lvl4pPr>
            <a:lvl5pPr algn="l">
              <a:buNone/>
              <a:defRPr sz="2000" i="1" baseline="0">
                <a:solidFill>
                  <a:schemeClr val="tx1">
                    <a:lumMod val="75000"/>
                    <a:lumOff val="2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3" cy="6857107"/>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2024-01-25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190550" y="1629594"/>
            <a:ext cx="3888432" cy="2376264"/>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ctr"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17E793"/>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2024-01-25</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jpe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p:txBody>
          <a:bodyPr/>
          <a:lstStyle/>
          <a:p>
            <a:r>
              <a:rPr lang="ja-JP" altLang="en-US" dirty="0"/>
              <a:t>南関東４競馬場</a:t>
            </a:r>
            <a:r>
              <a:rPr lang="en-US" altLang="ja-JP" dirty="0"/>
              <a:t>HP</a:t>
            </a:r>
            <a:br>
              <a:rPr lang="en-US" altLang="ja-JP" dirty="0"/>
            </a:br>
            <a:r>
              <a:rPr lang="ja-JP" altLang="en-US" dirty="0"/>
              <a:t>リニューアル</a:t>
            </a:r>
            <a:endParaRPr lang="ko-KR" altLang="en-US" b="1" dirty="0"/>
          </a:p>
        </p:txBody>
      </p:sp>
      <p:sp>
        <p:nvSpPr>
          <p:cNvPr id="14" name="직사각형 13"/>
          <p:cNvSpPr/>
          <p:nvPr/>
        </p:nvSpPr>
        <p:spPr>
          <a:xfrm>
            <a:off x="2422798" y="5157986"/>
            <a:ext cx="3794514" cy="285208"/>
          </a:xfrm>
          <a:prstGeom prst="rect">
            <a:avLst/>
          </a:prstGeom>
          <a:noFill/>
          <a:ln w="9525">
            <a:noFill/>
            <a:miter lim="800000"/>
            <a:headEnd/>
            <a:tailEnd/>
          </a:ln>
        </p:spPr>
        <p:txBody>
          <a:bodyPr vert="horz" wrap="square" lIns="99569" tIns="49785" rIns="99569" bIns="49785" numCol="1" anchor="t" anchorCtr="0" compatLnSpc="1">
            <a:prstTxWarp prst="textNoShape">
              <a:avLst/>
            </a:prstTxWarp>
            <a:spAutoFit/>
          </a:bodyPr>
          <a:lstStyle/>
          <a:p>
            <a:pPr defTabSz="914400" fontAlgn="base">
              <a:spcBef>
                <a:spcPct val="0"/>
              </a:spcBef>
              <a:spcAft>
                <a:spcPct val="0"/>
              </a:spcAft>
              <a:defRPr/>
            </a:pPr>
            <a:r>
              <a:rPr kumimoji="1" lang="ja-JP" altLang="en-US" sz="1200" dirty="0">
                <a:solidFill>
                  <a:schemeClr val="bg1"/>
                </a:solidFill>
                <a:latin typeface="+mj-lt"/>
                <a:ea typeface="맑은 고딕" pitchFamily="50" charset="-127"/>
                <a:cs typeface="굴림" pitchFamily="50" charset="-127"/>
              </a:rPr>
              <a:t>金 太永</a:t>
            </a:r>
            <a:endParaRPr kumimoji="1" lang="en-US" altLang="ko-KR" sz="1200" dirty="0">
              <a:solidFill>
                <a:schemeClr val="bg1"/>
              </a:solidFill>
              <a:latin typeface="+mj-lt"/>
              <a:ea typeface="맑은 고딕" pitchFamily="50" charset="-127"/>
              <a:cs typeface="굴림" pitchFamily="50" charset="-127"/>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ja-JP" altLang="en-US" dirty="0">
                <a:solidFill>
                  <a:srgbClr val="17E793"/>
                </a:solidFill>
              </a:rPr>
              <a:t>キャッシュ</a:t>
            </a:r>
            <a:endParaRPr lang="ko-KR" altLang="en-US" dirty="0">
              <a:solidFill>
                <a:srgbClr val="17E793"/>
              </a:solidFill>
            </a:endParaRPr>
          </a:p>
        </p:txBody>
      </p:sp>
      <p:sp>
        <p:nvSpPr>
          <p:cNvPr id="8" name="Content Placeholder 2">
            <a:extLst>
              <a:ext uri="{FF2B5EF4-FFF2-40B4-BE49-F238E27FC236}">
                <a16:creationId xmlns:a16="http://schemas.microsoft.com/office/drawing/2014/main" id="{C0766293-8B9C-327E-2EEA-8C356E5F6942}"/>
              </a:ext>
            </a:extLst>
          </p:cNvPr>
          <p:cNvSpPr>
            <a:spLocks noGrp="1"/>
          </p:cNvSpPr>
          <p:nvPr>
            <p:ph idx="1"/>
          </p:nvPr>
        </p:nvSpPr>
        <p:spPr>
          <a:xfrm>
            <a:off x="262558" y="1314355"/>
            <a:ext cx="9603275" cy="936104"/>
          </a:xfrm>
        </p:spPr>
        <p:txBody>
          <a:bodyPr>
            <a:normAutofit/>
          </a:bodyPr>
          <a:lstStyle/>
          <a:p>
            <a:pPr marL="0" indent="0">
              <a:buNone/>
            </a:pPr>
            <a:r>
              <a:rPr lang="ja-JP" altLang="en-US" sz="1600" i="0" dirty="0">
                <a:solidFill>
                  <a:schemeClr val="tx1"/>
                </a:solidFill>
                <a:latin typeface="ＭＳ ゴシック" panose="020B0609070205080204" pitchFamily="49" charset="-128"/>
                <a:ea typeface="ＭＳ ゴシック" panose="020B0609070205080204" pitchFamily="49" charset="-128"/>
              </a:rPr>
              <a:t>■ キャッシュとは</a:t>
            </a:r>
            <a:endParaRPr lang="en-US" altLang="ja-JP" sz="1600" i="0" dirty="0">
              <a:solidFill>
                <a:schemeClr val="tx1"/>
              </a:solidFill>
              <a:latin typeface="ＭＳ ゴシック" panose="020B0609070205080204" pitchFamily="49" charset="-128"/>
              <a:ea typeface="ＭＳ ゴシック" panose="020B0609070205080204" pitchFamily="49" charset="-128"/>
            </a:endParaRPr>
          </a:p>
          <a:p>
            <a:pPr marL="0" indent="0">
              <a:buNone/>
            </a:pPr>
            <a:r>
              <a:rPr lang="ja-JP" altLang="en-US" sz="1600" i="0" dirty="0">
                <a:solidFill>
                  <a:schemeClr val="tx1"/>
                </a:solidFill>
              </a:rPr>
              <a:t>速度を向上するための仕組みで取り出せる必要があるものをすぐ取り出せるように準備しておくこと。本プロジェクトでは画面に対してキャッシュを行っていて表示する時間を短縮している。</a:t>
            </a:r>
            <a:endParaRPr lang="en-US" altLang="ja-JP" sz="1600" i="0" dirty="0">
              <a:solidFill>
                <a:schemeClr val="tx1"/>
              </a:solidFill>
            </a:endParaRPr>
          </a:p>
        </p:txBody>
      </p:sp>
      <p:sp>
        <p:nvSpPr>
          <p:cNvPr id="24" name="Rectangle 23">
            <a:extLst>
              <a:ext uri="{FF2B5EF4-FFF2-40B4-BE49-F238E27FC236}">
                <a16:creationId xmlns:a16="http://schemas.microsoft.com/office/drawing/2014/main" id="{663FED0D-5C44-B474-103E-72EDAD2080EF}"/>
              </a:ext>
            </a:extLst>
          </p:cNvPr>
          <p:cNvSpPr/>
          <p:nvPr/>
        </p:nvSpPr>
        <p:spPr>
          <a:xfrm>
            <a:off x="4593968" y="2645021"/>
            <a:ext cx="2290527" cy="4232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t>アプリケーション</a:t>
            </a:r>
          </a:p>
        </p:txBody>
      </p:sp>
      <p:sp>
        <p:nvSpPr>
          <p:cNvPr id="5" name="Content Placeholder 2">
            <a:extLst>
              <a:ext uri="{FF2B5EF4-FFF2-40B4-BE49-F238E27FC236}">
                <a16:creationId xmlns:a16="http://schemas.microsoft.com/office/drawing/2014/main" id="{6357B520-FA6B-9E96-C781-A807F163F3B8}"/>
              </a:ext>
            </a:extLst>
          </p:cNvPr>
          <p:cNvSpPr txBox="1">
            <a:spLocks/>
          </p:cNvSpPr>
          <p:nvPr/>
        </p:nvSpPr>
        <p:spPr>
          <a:xfrm>
            <a:off x="262558" y="2132165"/>
            <a:ext cx="9603275" cy="936104"/>
          </a:xfrm>
          <a:prstGeom prst="rect">
            <a:avLst/>
          </a:prstGeom>
        </p:spPr>
        <p:txBody>
          <a:bodyPr vert="horz" lIns="99569" tIns="49785" rIns="99569" bIns="49785" rtlCol="0">
            <a:normAutofit/>
          </a:bodyPr>
          <a:lstStyle>
            <a:lvl1pPr marL="373384" indent="-373384" algn="l" defTabSz="995690" rtl="0" eaLnBrk="1" latinLnBrk="1" hangingPunct="1">
              <a:spcBef>
                <a:spcPct val="20000"/>
              </a:spcBef>
              <a:buFont typeface="Arial" pitchFamily="34" charset="0"/>
              <a:buNone/>
              <a:defRPr lang="ko-KR" altLang="en-US" sz="2000" i="1" kern="1200" baseline="0">
                <a:solidFill>
                  <a:srgbClr val="747275"/>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000" i="1" kern="1200" baseline="0">
                <a:solidFill>
                  <a:srgbClr val="747275"/>
                </a:solidFill>
                <a:latin typeface="+mj-lt"/>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000" i="1" kern="1200" baseline="0">
                <a:solidFill>
                  <a:srgbClr val="747275"/>
                </a:solidFill>
                <a:latin typeface="+mj-lt"/>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000" i="1" kern="1200" baseline="0">
                <a:solidFill>
                  <a:srgbClr val="747275"/>
                </a:solidFill>
                <a:latin typeface="+mj-lt"/>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000" i="1" kern="1200" baseline="0">
                <a:solidFill>
                  <a:srgbClr val="747275"/>
                </a:solidFill>
                <a:latin typeface="+mj-lt"/>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r>
              <a:rPr lang="ja-JP" sz="1600" i="0" dirty="0">
                <a:solidFill>
                  <a:schemeClr val="tx1"/>
                </a:solidFill>
                <a:latin typeface="ＭＳ ゴシック" panose="020B0609070205080204" pitchFamily="49" charset="-128"/>
                <a:ea typeface="ＭＳ ゴシック" panose="020B0609070205080204" pitchFamily="49" charset="-128"/>
              </a:rPr>
              <a:t>■ </a:t>
            </a:r>
            <a:r>
              <a:rPr lang="ja-JP" altLang="en-US" sz="1600" i="0" dirty="0">
                <a:solidFill>
                  <a:schemeClr val="tx1"/>
                </a:solidFill>
                <a:latin typeface="ＭＳ ゴシック" panose="020B0609070205080204" pitchFamily="49" charset="-128"/>
                <a:ea typeface="ＭＳ ゴシック" panose="020B0609070205080204" pitchFamily="49" charset="-128"/>
              </a:rPr>
              <a:t>キャッシュがない場合、画面が表示されるまでの流れ</a:t>
            </a:r>
            <a:endParaRPr lang="en-US" altLang="ja-JP" sz="1600" i="0" dirty="0">
              <a:solidFill>
                <a:schemeClr val="tx1"/>
              </a:solidFill>
            </a:endParaRPr>
          </a:p>
        </p:txBody>
      </p:sp>
      <p:sp>
        <p:nvSpPr>
          <p:cNvPr id="10" name="Content Placeholder 2">
            <a:extLst>
              <a:ext uri="{FF2B5EF4-FFF2-40B4-BE49-F238E27FC236}">
                <a16:creationId xmlns:a16="http://schemas.microsoft.com/office/drawing/2014/main" id="{6961B2E5-C4B9-E604-3773-CD3B5974630B}"/>
              </a:ext>
            </a:extLst>
          </p:cNvPr>
          <p:cNvSpPr txBox="1">
            <a:spLocks/>
          </p:cNvSpPr>
          <p:nvPr/>
        </p:nvSpPr>
        <p:spPr>
          <a:xfrm>
            <a:off x="262558" y="3717826"/>
            <a:ext cx="9603275" cy="936104"/>
          </a:xfrm>
          <a:prstGeom prst="rect">
            <a:avLst/>
          </a:prstGeom>
        </p:spPr>
        <p:txBody>
          <a:bodyPr vert="horz" lIns="99569" tIns="49785" rIns="99569" bIns="49785" rtlCol="0">
            <a:normAutofit/>
          </a:bodyPr>
          <a:lstStyle>
            <a:lvl1pPr marL="373384" indent="-373384" algn="l" defTabSz="995690" rtl="0" eaLnBrk="1" latinLnBrk="1" hangingPunct="1">
              <a:spcBef>
                <a:spcPct val="20000"/>
              </a:spcBef>
              <a:buFont typeface="Arial" pitchFamily="34" charset="0"/>
              <a:buNone/>
              <a:defRPr lang="ko-KR" altLang="en-US" sz="2000" i="1" kern="1200" baseline="0">
                <a:solidFill>
                  <a:srgbClr val="747275"/>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000" i="1" kern="1200" baseline="0">
                <a:solidFill>
                  <a:srgbClr val="747275"/>
                </a:solidFill>
                <a:latin typeface="+mj-lt"/>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000" i="1" kern="1200" baseline="0">
                <a:solidFill>
                  <a:srgbClr val="747275"/>
                </a:solidFill>
                <a:latin typeface="+mj-lt"/>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000" i="1" kern="1200" baseline="0">
                <a:solidFill>
                  <a:srgbClr val="747275"/>
                </a:solidFill>
                <a:latin typeface="+mj-lt"/>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000" i="1" kern="1200" baseline="0">
                <a:solidFill>
                  <a:srgbClr val="747275"/>
                </a:solidFill>
                <a:latin typeface="+mj-lt"/>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r>
              <a:rPr lang="ja-JP" sz="1600" i="0" dirty="0">
                <a:solidFill>
                  <a:schemeClr val="tx1"/>
                </a:solidFill>
                <a:latin typeface="ＭＳ ゴシック" panose="020B0609070205080204" pitchFamily="49" charset="-128"/>
                <a:ea typeface="ＭＳ ゴシック" panose="020B0609070205080204" pitchFamily="49" charset="-128"/>
              </a:rPr>
              <a:t>■ </a:t>
            </a:r>
            <a:r>
              <a:rPr lang="ja-JP" altLang="en-US" sz="1600" i="0" dirty="0">
                <a:solidFill>
                  <a:schemeClr val="tx1"/>
                </a:solidFill>
                <a:latin typeface="ＭＳ ゴシック" panose="020B0609070205080204" pitchFamily="49" charset="-128"/>
                <a:ea typeface="ＭＳ ゴシック" panose="020B0609070205080204" pitchFamily="49" charset="-128"/>
              </a:rPr>
              <a:t>本プロジェクトのキャッシュを入れた場合、画面が表示されるまでの流れ</a:t>
            </a:r>
            <a:endParaRPr lang="en-US" altLang="ja-JP" sz="1600" i="0" dirty="0">
              <a:solidFill>
                <a:schemeClr val="tx1"/>
              </a:solidFill>
            </a:endParaRPr>
          </a:p>
        </p:txBody>
      </p:sp>
      <p:sp>
        <p:nvSpPr>
          <p:cNvPr id="11" name="Content Placeholder 2">
            <a:extLst>
              <a:ext uri="{FF2B5EF4-FFF2-40B4-BE49-F238E27FC236}">
                <a16:creationId xmlns:a16="http://schemas.microsoft.com/office/drawing/2014/main" id="{6AC6753C-C136-6F82-222D-E200F1F07D7F}"/>
              </a:ext>
            </a:extLst>
          </p:cNvPr>
          <p:cNvSpPr txBox="1">
            <a:spLocks/>
          </p:cNvSpPr>
          <p:nvPr/>
        </p:nvSpPr>
        <p:spPr>
          <a:xfrm>
            <a:off x="262557" y="5085978"/>
            <a:ext cx="9603275" cy="936104"/>
          </a:xfrm>
          <a:prstGeom prst="rect">
            <a:avLst/>
          </a:prstGeom>
        </p:spPr>
        <p:txBody>
          <a:bodyPr vert="horz" lIns="99569" tIns="49785" rIns="99569" bIns="49785" rtlCol="0">
            <a:normAutofit/>
          </a:bodyPr>
          <a:lstStyle>
            <a:lvl1pPr marL="373384" indent="-373384" algn="l" defTabSz="995690" rtl="0" eaLnBrk="1" latinLnBrk="1" hangingPunct="1">
              <a:spcBef>
                <a:spcPct val="20000"/>
              </a:spcBef>
              <a:buFont typeface="Arial" pitchFamily="34" charset="0"/>
              <a:buNone/>
              <a:defRPr lang="ko-KR" altLang="en-US" sz="2000" i="1" kern="1200" baseline="0">
                <a:solidFill>
                  <a:srgbClr val="747275"/>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000" i="1" kern="1200" baseline="0">
                <a:solidFill>
                  <a:srgbClr val="747275"/>
                </a:solidFill>
                <a:latin typeface="+mj-lt"/>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000" i="1" kern="1200" baseline="0">
                <a:solidFill>
                  <a:srgbClr val="747275"/>
                </a:solidFill>
                <a:latin typeface="+mj-lt"/>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000" i="1" kern="1200" baseline="0">
                <a:solidFill>
                  <a:srgbClr val="747275"/>
                </a:solidFill>
                <a:latin typeface="+mj-lt"/>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000" i="1" kern="1200" baseline="0">
                <a:solidFill>
                  <a:srgbClr val="747275"/>
                </a:solidFill>
                <a:latin typeface="+mj-lt"/>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r>
              <a:rPr lang="ja-JP" sz="1400" i="0" dirty="0">
                <a:solidFill>
                  <a:schemeClr val="tx1"/>
                </a:solidFill>
                <a:latin typeface="ＭＳ ゴシック" panose="020B0609070205080204" pitchFamily="49" charset="-128"/>
                <a:ea typeface="ＭＳ ゴシック" panose="020B0609070205080204" pitchFamily="49" charset="-128"/>
              </a:rPr>
              <a:t>■ </a:t>
            </a:r>
            <a:r>
              <a:rPr lang="ja-JP" altLang="en-US" sz="1400" i="0" dirty="0">
                <a:solidFill>
                  <a:schemeClr val="tx1"/>
                </a:solidFill>
                <a:latin typeface="ＭＳ ゴシック" panose="020B0609070205080204" pitchFamily="49" charset="-128"/>
                <a:ea typeface="ＭＳ ゴシック" panose="020B0609070205080204" pitchFamily="49" charset="-128"/>
              </a:rPr>
              <a:t>どうやってできる？</a:t>
            </a:r>
            <a:endParaRPr lang="en-US" altLang="ja-JP" sz="1400" i="0" dirty="0">
              <a:solidFill>
                <a:schemeClr val="tx1"/>
              </a:solidFill>
              <a:latin typeface="ＭＳ ゴシック" panose="020B0609070205080204" pitchFamily="49" charset="-128"/>
              <a:ea typeface="ＭＳ ゴシック" panose="020B0609070205080204" pitchFamily="49" charset="-128"/>
            </a:endParaRPr>
          </a:p>
          <a:p>
            <a:pPr marL="0" indent="0"/>
            <a:r>
              <a:rPr lang="ja-JP" altLang="en-US" sz="1400" i="0" dirty="0">
                <a:solidFill>
                  <a:schemeClr val="tx1"/>
                </a:solidFill>
                <a:latin typeface="ＭＳ ゴシック" panose="020B0609070205080204" pitchFamily="49" charset="-128"/>
                <a:ea typeface="ＭＳ ゴシック" panose="020B0609070205080204" pitchFamily="49" charset="-128"/>
              </a:rPr>
              <a:t>キャッシュサーバにより</a:t>
            </a:r>
            <a:r>
              <a:rPr lang="en-US" altLang="ja-JP" sz="1400" i="0" dirty="0">
                <a:solidFill>
                  <a:schemeClr val="tx1"/>
                </a:solidFill>
                <a:latin typeface="ＭＳ ゴシック" panose="020B0609070205080204" pitchFamily="49" charset="-128"/>
                <a:ea typeface="ＭＳ ゴシック" panose="020B0609070205080204" pitchFamily="49" charset="-128"/>
              </a:rPr>
              <a:t>Java-&gt;Velocity -&gt; Html</a:t>
            </a:r>
            <a:r>
              <a:rPr lang="ja-JP" altLang="en-US" sz="1400" i="0" dirty="0">
                <a:solidFill>
                  <a:schemeClr val="tx1"/>
                </a:solidFill>
                <a:latin typeface="ＭＳ ゴシック" panose="020B0609070205080204" pitchFamily="49" charset="-128"/>
                <a:ea typeface="ＭＳ ゴシック" panose="020B0609070205080204" pitchFamily="49" charset="-128"/>
              </a:rPr>
              <a:t>を裏で実行し、処理された</a:t>
            </a:r>
            <a:r>
              <a:rPr lang="en-US" altLang="ja-JP" sz="1400" i="0" dirty="0">
                <a:solidFill>
                  <a:schemeClr val="tx1"/>
                </a:solidFill>
                <a:latin typeface="ＭＳ ゴシック" panose="020B0609070205080204" pitchFamily="49" charset="-128"/>
                <a:ea typeface="ＭＳ ゴシック" panose="020B0609070205080204" pitchFamily="49" charset="-128"/>
              </a:rPr>
              <a:t>Html</a:t>
            </a:r>
            <a:r>
              <a:rPr lang="ja-JP" altLang="en-US" sz="1400" i="0" dirty="0">
                <a:solidFill>
                  <a:schemeClr val="tx1"/>
                </a:solidFill>
                <a:latin typeface="ＭＳ ゴシック" panose="020B0609070205080204" pitchFamily="49" charset="-128"/>
                <a:ea typeface="ＭＳ ゴシック" panose="020B0609070205080204" pitchFamily="49" charset="-128"/>
              </a:rPr>
              <a:t>を作る。</a:t>
            </a:r>
            <a:endParaRPr lang="en-US" altLang="ja-JP" sz="1400" i="0" dirty="0">
              <a:solidFill>
                <a:schemeClr val="tx1"/>
              </a:solidFill>
              <a:latin typeface="ＭＳ ゴシック" panose="020B0609070205080204" pitchFamily="49" charset="-128"/>
              <a:ea typeface="ＭＳ ゴシック" panose="020B0609070205080204" pitchFamily="49" charset="-128"/>
            </a:endParaRPr>
          </a:p>
          <a:p>
            <a:pPr marL="0" indent="0"/>
            <a:r>
              <a:rPr lang="ja-JP" altLang="en-US" sz="1400" i="0" dirty="0">
                <a:solidFill>
                  <a:schemeClr val="tx1"/>
                </a:solidFill>
                <a:latin typeface="ＭＳ ゴシック" panose="020B0609070205080204" pitchFamily="49" charset="-128"/>
                <a:ea typeface="ＭＳ ゴシック" panose="020B0609070205080204" pitchFamily="49" charset="-128"/>
              </a:rPr>
              <a:t>ユーザからリクエストがあるときは既に作られていた</a:t>
            </a:r>
            <a:r>
              <a:rPr lang="en-US" altLang="ja-JP" sz="1400" i="0" dirty="0">
                <a:solidFill>
                  <a:schemeClr val="tx1"/>
                </a:solidFill>
                <a:latin typeface="ＭＳ ゴシック" panose="020B0609070205080204" pitchFamily="49" charset="-128"/>
                <a:ea typeface="ＭＳ ゴシック" panose="020B0609070205080204" pitchFamily="49" charset="-128"/>
              </a:rPr>
              <a:t>Html</a:t>
            </a:r>
            <a:r>
              <a:rPr lang="ja-JP" altLang="en-US" sz="1400" i="0" dirty="0">
                <a:solidFill>
                  <a:schemeClr val="tx1"/>
                </a:solidFill>
                <a:latin typeface="ＭＳ ゴシック" panose="020B0609070205080204" pitchFamily="49" charset="-128"/>
                <a:ea typeface="ＭＳ ゴシック" panose="020B0609070205080204" pitchFamily="49" charset="-128"/>
              </a:rPr>
              <a:t>を渡す</a:t>
            </a:r>
            <a:endParaRPr lang="en-US" altLang="ja-JP" sz="1400" i="0" dirty="0">
              <a:solidFill>
                <a:schemeClr val="tx1"/>
              </a:solidFill>
              <a:latin typeface="ＭＳ ゴシック" panose="020B0609070205080204" pitchFamily="49" charset="-128"/>
              <a:ea typeface="ＭＳ ゴシック" panose="020B0609070205080204" pitchFamily="49" charset="-128"/>
            </a:endParaRPr>
          </a:p>
          <a:p>
            <a:pPr marL="0" indent="0"/>
            <a:endParaRPr lang="en-US" altLang="ja-JP" sz="1400" i="0" dirty="0">
              <a:solidFill>
                <a:schemeClr val="tx1"/>
              </a:solidFill>
            </a:endParaRPr>
          </a:p>
        </p:txBody>
      </p:sp>
      <p:sp>
        <p:nvSpPr>
          <p:cNvPr id="12" name="Smiley Face 11">
            <a:extLst>
              <a:ext uri="{FF2B5EF4-FFF2-40B4-BE49-F238E27FC236}">
                <a16:creationId xmlns:a16="http://schemas.microsoft.com/office/drawing/2014/main" id="{2D396C55-D940-C552-5BE8-7B444BF62705}"/>
              </a:ext>
            </a:extLst>
          </p:cNvPr>
          <p:cNvSpPr/>
          <p:nvPr/>
        </p:nvSpPr>
        <p:spPr>
          <a:xfrm>
            <a:off x="369242" y="2764765"/>
            <a:ext cx="914400" cy="556788"/>
          </a:xfrm>
          <a:prstGeom prst="smileyFac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User</a:t>
            </a:r>
            <a:endParaRPr kumimoji="1" lang="ja-JP" altLang="en-US" sz="1600" dirty="0"/>
          </a:p>
        </p:txBody>
      </p:sp>
      <p:cxnSp>
        <p:nvCxnSpPr>
          <p:cNvPr id="13" name="Straight Arrow Connector 12">
            <a:extLst>
              <a:ext uri="{FF2B5EF4-FFF2-40B4-BE49-F238E27FC236}">
                <a16:creationId xmlns:a16="http://schemas.microsoft.com/office/drawing/2014/main" id="{3279082C-E7F0-8D17-7E9E-99AB372F70E9}"/>
              </a:ext>
            </a:extLst>
          </p:cNvPr>
          <p:cNvCxnSpPr>
            <a:cxnSpLocks/>
            <a:stCxn id="12" idx="6"/>
          </p:cNvCxnSpPr>
          <p:nvPr/>
        </p:nvCxnSpPr>
        <p:spPr>
          <a:xfrm flipV="1">
            <a:off x="1283642" y="3036810"/>
            <a:ext cx="2574955" cy="63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44807A6-DB80-1655-8B8C-FBAE2A407D63}"/>
              </a:ext>
            </a:extLst>
          </p:cNvPr>
          <p:cNvSpPr/>
          <p:nvPr/>
        </p:nvSpPr>
        <p:spPr>
          <a:xfrm>
            <a:off x="963968" y="2557396"/>
            <a:ext cx="2290527" cy="4232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solidFill>
                  <a:schemeClr val="tx1"/>
                </a:solidFill>
              </a:rPr>
              <a:t>南関競馬のホームページ見せて</a:t>
            </a:r>
          </a:p>
        </p:txBody>
      </p:sp>
      <p:sp>
        <p:nvSpPr>
          <p:cNvPr id="26" name="Rectangle 25">
            <a:extLst>
              <a:ext uri="{FF2B5EF4-FFF2-40B4-BE49-F238E27FC236}">
                <a16:creationId xmlns:a16="http://schemas.microsoft.com/office/drawing/2014/main" id="{72A95894-C089-2F77-7874-A27CC43A5C36}"/>
              </a:ext>
            </a:extLst>
          </p:cNvPr>
          <p:cNvSpPr/>
          <p:nvPr/>
        </p:nvSpPr>
        <p:spPr>
          <a:xfrm>
            <a:off x="3831785" y="2439703"/>
            <a:ext cx="4626321" cy="12061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Rectangle 26">
            <a:extLst>
              <a:ext uri="{FF2B5EF4-FFF2-40B4-BE49-F238E27FC236}">
                <a16:creationId xmlns:a16="http://schemas.microsoft.com/office/drawing/2014/main" id="{BC311EEA-8A6B-459C-DF42-B3D99E4BB492}"/>
              </a:ext>
            </a:extLst>
          </p:cNvPr>
          <p:cNvSpPr/>
          <p:nvPr/>
        </p:nvSpPr>
        <p:spPr>
          <a:xfrm>
            <a:off x="3982106" y="2657132"/>
            <a:ext cx="1223723" cy="590739"/>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Java</a:t>
            </a:r>
            <a:endParaRPr kumimoji="1" lang="ja-JP" altLang="en-US" dirty="0"/>
          </a:p>
        </p:txBody>
      </p:sp>
      <p:sp>
        <p:nvSpPr>
          <p:cNvPr id="28" name="Rectangle 27">
            <a:extLst>
              <a:ext uri="{FF2B5EF4-FFF2-40B4-BE49-F238E27FC236}">
                <a16:creationId xmlns:a16="http://schemas.microsoft.com/office/drawing/2014/main" id="{4A0FF6BE-1F5B-E936-F306-A149AD66841C}"/>
              </a:ext>
            </a:extLst>
          </p:cNvPr>
          <p:cNvSpPr/>
          <p:nvPr/>
        </p:nvSpPr>
        <p:spPr>
          <a:xfrm>
            <a:off x="6986169" y="2668282"/>
            <a:ext cx="1223723" cy="590739"/>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Rectangle 28">
            <a:extLst>
              <a:ext uri="{FF2B5EF4-FFF2-40B4-BE49-F238E27FC236}">
                <a16:creationId xmlns:a16="http://schemas.microsoft.com/office/drawing/2014/main" id="{C500FFD5-D337-98AB-3EBA-DC9EEA1F3FE2}"/>
              </a:ext>
            </a:extLst>
          </p:cNvPr>
          <p:cNvSpPr/>
          <p:nvPr/>
        </p:nvSpPr>
        <p:spPr>
          <a:xfrm>
            <a:off x="5520279" y="3019608"/>
            <a:ext cx="1177245" cy="386129"/>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500" dirty="0"/>
              <a:t>１</a:t>
            </a:r>
            <a:r>
              <a:rPr kumimoji="1" lang="en-US" altLang="ja-JP" sz="500" dirty="0"/>
              <a:t>R</a:t>
            </a:r>
          </a:p>
          <a:p>
            <a:pPr algn="ctr"/>
            <a:r>
              <a:rPr kumimoji="1" lang="ja-JP" altLang="en-US" sz="500" dirty="0"/>
              <a:t>３歳</a:t>
            </a:r>
            <a:r>
              <a:rPr kumimoji="1" lang="en-US" altLang="ja-JP" sz="500" dirty="0"/>
              <a:t>(</a:t>
            </a:r>
            <a:r>
              <a:rPr kumimoji="1" lang="ja-JP" altLang="en-US" sz="500" dirty="0"/>
              <a:t>九</a:t>
            </a:r>
            <a:r>
              <a:rPr kumimoji="1" lang="en-US" altLang="ja-JP" sz="500" dirty="0"/>
              <a:t>)</a:t>
            </a:r>
            <a:r>
              <a:rPr kumimoji="1" lang="ja-JP" altLang="en-US" sz="500" dirty="0"/>
              <a:t>　</a:t>
            </a:r>
            <a:endParaRPr kumimoji="1" lang="en-US" altLang="ja-JP" sz="500" dirty="0"/>
          </a:p>
          <a:p>
            <a:pPr algn="ctr"/>
            <a:r>
              <a:rPr kumimoji="1" lang="en-US" altLang="ja-JP" sz="500" dirty="0"/>
              <a:t>…</a:t>
            </a:r>
          </a:p>
          <a:p>
            <a:pPr algn="ctr"/>
            <a:r>
              <a:rPr kumimoji="1" lang="en-US" altLang="ja-JP" sz="500" dirty="0"/>
              <a:t>2R</a:t>
            </a:r>
          </a:p>
          <a:p>
            <a:pPr algn="ctr"/>
            <a:r>
              <a:rPr kumimoji="1" lang="ja-JP" altLang="en-US" sz="500" dirty="0"/>
              <a:t>３歳</a:t>
            </a:r>
            <a:r>
              <a:rPr kumimoji="1" lang="en-US" altLang="ja-JP" sz="500" dirty="0"/>
              <a:t>(</a:t>
            </a:r>
            <a:r>
              <a:rPr kumimoji="1" lang="ja-JP" altLang="en-US" sz="500" dirty="0"/>
              <a:t>八</a:t>
            </a:r>
            <a:r>
              <a:rPr kumimoji="1" lang="en-US" altLang="ja-JP" sz="500" dirty="0"/>
              <a:t>)</a:t>
            </a:r>
            <a:r>
              <a:rPr kumimoji="1" lang="ja-JP" altLang="en-US" sz="500" dirty="0"/>
              <a:t>　</a:t>
            </a:r>
          </a:p>
        </p:txBody>
      </p:sp>
      <p:cxnSp>
        <p:nvCxnSpPr>
          <p:cNvPr id="30" name="Straight Arrow Connector 29">
            <a:extLst>
              <a:ext uri="{FF2B5EF4-FFF2-40B4-BE49-F238E27FC236}">
                <a16:creationId xmlns:a16="http://schemas.microsoft.com/office/drawing/2014/main" id="{26391AB3-7463-F613-9CF9-AFD1790338AE}"/>
              </a:ext>
            </a:extLst>
          </p:cNvPr>
          <p:cNvCxnSpPr>
            <a:cxnSpLocks/>
            <a:stCxn id="27" idx="3"/>
            <a:endCxn id="28" idx="1"/>
          </p:cNvCxnSpPr>
          <p:nvPr/>
        </p:nvCxnSpPr>
        <p:spPr>
          <a:xfrm>
            <a:off x="5205829" y="2952502"/>
            <a:ext cx="1780340" cy="11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E75AC40-5570-0208-D1BA-CAA13F9C9D32}"/>
              </a:ext>
            </a:extLst>
          </p:cNvPr>
          <p:cNvSpPr/>
          <p:nvPr/>
        </p:nvSpPr>
        <p:spPr>
          <a:xfrm>
            <a:off x="7157999" y="2858487"/>
            <a:ext cx="883647" cy="33717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HTML</a:t>
            </a:r>
            <a:endParaRPr kumimoji="1" lang="ja-JP" altLang="en-US" dirty="0"/>
          </a:p>
        </p:txBody>
      </p:sp>
      <p:cxnSp>
        <p:nvCxnSpPr>
          <p:cNvPr id="32" name="Connector: Elbow 31">
            <a:extLst>
              <a:ext uri="{FF2B5EF4-FFF2-40B4-BE49-F238E27FC236}">
                <a16:creationId xmlns:a16="http://schemas.microsoft.com/office/drawing/2014/main" id="{49E0C9F3-D35B-6469-EF45-8B7CB7AF79DE}"/>
              </a:ext>
            </a:extLst>
          </p:cNvPr>
          <p:cNvCxnSpPr>
            <a:cxnSpLocks/>
            <a:stCxn id="28" idx="2"/>
          </p:cNvCxnSpPr>
          <p:nvPr/>
        </p:nvCxnSpPr>
        <p:spPr>
          <a:xfrm rot="5400000">
            <a:off x="4145569" y="-60105"/>
            <a:ext cx="133336" cy="677158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713DB44-3C57-3D96-F0E2-A310D392D9F5}"/>
              </a:ext>
            </a:extLst>
          </p:cNvPr>
          <p:cNvSpPr/>
          <p:nvPr/>
        </p:nvSpPr>
        <p:spPr>
          <a:xfrm>
            <a:off x="6056891" y="2553141"/>
            <a:ext cx="2290527" cy="4232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000" dirty="0"/>
              <a:t>Velocity</a:t>
            </a:r>
            <a:endParaRPr kumimoji="1" lang="ja-JP" altLang="en-US" sz="1000" dirty="0"/>
          </a:p>
        </p:txBody>
      </p:sp>
      <p:sp>
        <p:nvSpPr>
          <p:cNvPr id="34" name="Rectangle 33">
            <a:extLst>
              <a:ext uri="{FF2B5EF4-FFF2-40B4-BE49-F238E27FC236}">
                <a16:creationId xmlns:a16="http://schemas.microsoft.com/office/drawing/2014/main" id="{D1743F4B-94DB-B596-4B6C-DF15D7FD1DCB}"/>
              </a:ext>
            </a:extLst>
          </p:cNvPr>
          <p:cNvSpPr/>
          <p:nvPr/>
        </p:nvSpPr>
        <p:spPr>
          <a:xfrm>
            <a:off x="5061684" y="2456658"/>
            <a:ext cx="2290527" cy="4232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t>アプリケーション</a:t>
            </a:r>
          </a:p>
        </p:txBody>
      </p:sp>
      <p:sp>
        <p:nvSpPr>
          <p:cNvPr id="35" name="Rectangle 34">
            <a:extLst>
              <a:ext uri="{FF2B5EF4-FFF2-40B4-BE49-F238E27FC236}">
                <a16:creationId xmlns:a16="http://schemas.microsoft.com/office/drawing/2014/main" id="{7B5A0AA7-7691-7D8A-4AD7-945316B1FF7A}"/>
              </a:ext>
            </a:extLst>
          </p:cNvPr>
          <p:cNvSpPr/>
          <p:nvPr/>
        </p:nvSpPr>
        <p:spPr>
          <a:xfrm>
            <a:off x="4593968" y="4301205"/>
            <a:ext cx="2290527" cy="4232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t>アプリケーション</a:t>
            </a:r>
          </a:p>
        </p:txBody>
      </p:sp>
      <p:sp>
        <p:nvSpPr>
          <p:cNvPr id="36" name="Smiley Face 35">
            <a:extLst>
              <a:ext uri="{FF2B5EF4-FFF2-40B4-BE49-F238E27FC236}">
                <a16:creationId xmlns:a16="http://schemas.microsoft.com/office/drawing/2014/main" id="{883D654F-06CE-C227-A1F2-3E1C4A30C238}"/>
              </a:ext>
            </a:extLst>
          </p:cNvPr>
          <p:cNvSpPr/>
          <p:nvPr/>
        </p:nvSpPr>
        <p:spPr>
          <a:xfrm>
            <a:off x="369242" y="4420949"/>
            <a:ext cx="914400" cy="556788"/>
          </a:xfrm>
          <a:prstGeom prst="smileyFac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User</a:t>
            </a:r>
            <a:endParaRPr kumimoji="1" lang="ja-JP" altLang="en-US" sz="1600" dirty="0"/>
          </a:p>
        </p:txBody>
      </p:sp>
      <p:cxnSp>
        <p:nvCxnSpPr>
          <p:cNvPr id="37" name="Straight Arrow Connector 36">
            <a:extLst>
              <a:ext uri="{FF2B5EF4-FFF2-40B4-BE49-F238E27FC236}">
                <a16:creationId xmlns:a16="http://schemas.microsoft.com/office/drawing/2014/main" id="{29AE7E8F-8B11-8E15-0D0A-E76F49E17DEB}"/>
              </a:ext>
            </a:extLst>
          </p:cNvPr>
          <p:cNvCxnSpPr>
            <a:cxnSpLocks/>
            <a:stCxn id="36" idx="6"/>
          </p:cNvCxnSpPr>
          <p:nvPr/>
        </p:nvCxnSpPr>
        <p:spPr>
          <a:xfrm flipV="1">
            <a:off x="1283642" y="4692994"/>
            <a:ext cx="2574955" cy="63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EAE7951-9002-788E-1E3A-DF7377292A68}"/>
              </a:ext>
            </a:extLst>
          </p:cNvPr>
          <p:cNvSpPr/>
          <p:nvPr/>
        </p:nvSpPr>
        <p:spPr>
          <a:xfrm>
            <a:off x="3831785" y="4095888"/>
            <a:ext cx="4626321" cy="10231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Rectangle 42">
            <a:extLst>
              <a:ext uri="{FF2B5EF4-FFF2-40B4-BE49-F238E27FC236}">
                <a16:creationId xmlns:a16="http://schemas.microsoft.com/office/drawing/2014/main" id="{4E64599B-C51A-CCC1-C0D1-D2FD13B9537A}"/>
              </a:ext>
            </a:extLst>
          </p:cNvPr>
          <p:cNvSpPr/>
          <p:nvPr/>
        </p:nvSpPr>
        <p:spPr>
          <a:xfrm>
            <a:off x="5810500" y="4530354"/>
            <a:ext cx="883647" cy="33717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HTML</a:t>
            </a:r>
            <a:endParaRPr kumimoji="1" lang="ja-JP" altLang="en-US" dirty="0"/>
          </a:p>
        </p:txBody>
      </p:sp>
      <p:cxnSp>
        <p:nvCxnSpPr>
          <p:cNvPr id="44" name="Connector: Elbow 43">
            <a:extLst>
              <a:ext uri="{FF2B5EF4-FFF2-40B4-BE49-F238E27FC236}">
                <a16:creationId xmlns:a16="http://schemas.microsoft.com/office/drawing/2014/main" id="{E787B0E8-0F56-2130-73AF-78889AC927FB}"/>
              </a:ext>
            </a:extLst>
          </p:cNvPr>
          <p:cNvCxnSpPr>
            <a:cxnSpLocks/>
            <a:stCxn id="43" idx="2"/>
          </p:cNvCxnSpPr>
          <p:nvPr/>
        </p:nvCxnSpPr>
        <p:spPr>
          <a:xfrm rot="5400000">
            <a:off x="3448880" y="2245097"/>
            <a:ext cx="181009" cy="542588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C2C13820-5A92-61DC-A345-77B091D93B83}"/>
              </a:ext>
            </a:extLst>
          </p:cNvPr>
          <p:cNvSpPr/>
          <p:nvPr/>
        </p:nvSpPr>
        <p:spPr>
          <a:xfrm>
            <a:off x="1158176" y="4160844"/>
            <a:ext cx="2290527" cy="4232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solidFill>
                  <a:schemeClr val="tx1"/>
                </a:solidFill>
              </a:rPr>
              <a:t>南関競馬のホームページ見せて</a:t>
            </a:r>
          </a:p>
        </p:txBody>
      </p:sp>
      <p:sp>
        <p:nvSpPr>
          <p:cNvPr id="49" name="Rectangle 48">
            <a:extLst>
              <a:ext uri="{FF2B5EF4-FFF2-40B4-BE49-F238E27FC236}">
                <a16:creationId xmlns:a16="http://schemas.microsoft.com/office/drawing/2014/main" id="{FDD61437-CD0E-2A36-41BC-43507E2CBA4F}"/>
              </a:ext>
            </a:extLst>
          </p:cNvPr>
          <p:cNvSpPr/>
          <p:nvPr/>
        </p:nvSpPr>
        <p:spPr>
          <a:xfrm>
            <a:off x="5061683" y="4129493"/>
            <a:ext cx="2290527" cy="4232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t>アプリケーション</a:t>
            </a:r>
          </a:p>
        </p:txBody>
      </p:sp>
      <p:sp>
        <p:nvSpPr>
          <p:cNvPr id="61" name="Rectangle 60">
            <a:extLst>
              <a:ext uri="{FF2B5EF4-FFF2-40B4-BE49-F238E27FC236}">
                <a16:creationId xmlns:a16="http://schemas.microsoft.com/office/drawing/2014/main" id="{9B791CE1-F362-0DBA-6CEF-5D14EB7FB799}"/>
              </a:ext>
            </a:extLst>
          </p:cNvPr>
          <p:cNvSpPr/>
          <p:nvPr/>
        </p:nvSpPr>
        <p:spPr>
          <a:xfrm>
            <a:off x="1899076" y="5985159"/>
            <a:ext cx="4626321" cy="8523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Rectangle 52">
            <a:extLst>
              <a:ext uri="{FF2B5EF4-FFF2-40B4-BE49-F238E27FC236}">
                <a16:creationId xmlns:a16="http://schemas.microsoft.com/office/drawing/2014/main" id="{AA79C6D7-F229-96EC-F25F-8F9208DC3957}"/>
              </a:ext>
            </a:extLst>
          </p:cNvPr>
          <p:cNvSpPr/>
          <p:nvPr/>
        </p:nvSpPr>
        <p:spPr>
          <a:xfrm>
            <a:off x="2057620" y="6043054"/>
            <a:ext cx="1223723" cy="590739"/>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Java</a:t>
            </a:r>
            <a:endParaRPr kumimoji="1" lang="ja-JP" altLang="en-US" dirty="0"/>
          </a:p>
        </p:txBody>
      </p:sp>
      <p:sp>
        <p:nvSpPr>
          <p:cNvPr id="54" name="Rectangle 53">
            <a:extLst>
              <a:ext uri="{FF2B5EF4-FFF2-40B4-BE49-F238E27FC236}">
                <a16:creationId xmlns:a16="http://schemas.microsoft.com/office/drawing/2014/main" id="{394AA519-1BE9-84BF-2DE4-D962E4A9E5E6}"/>
              </a:ext>
            </a:extLst>
          </p:cNvPr>
          <p:cNvSpPr/>
          <p:nvPr/>
        </p:nvSpPr>
        <p:spPr>
          <a:xfrm>
            <a:off x="5061683" y="6054204"/>
            <a:ext cx="1223723" cy="590739"/>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5" name="Rectangle 54">
            <a:extLst>
              <a:ext uri="{FF2B5EF4-FFF2-40B4-BE49-F238E27FC236}">
                <a16:creationId xmlns:a16="http://schemas.microsoft.com/office/drawing/2014/main" id="{5588EA1F-8419-9010-8273-5DB395C1948C}"/>
              </a:ext>
            </a:extLst>
          </p:cNvPr>
          <p:cNvSpPr/>
          <p:nvPr/>
        </p:nvSpPr>
        <p:spPr>
          <a:xfrm>
            <a:off x="3595793" y="6405530"/>
            <a:ext cx="1177245" cy="386129"/>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500" dirty="0"/>
              <a:t>１</a:t>
            </a:r>
            <a:r>
              <a:rPr kumimoji="1" lang="en-US" altLang="ja-JP" sz="500" dirty="0"/>
              <a:t>R</a:t>
            </a:r>
          </a:p>
          <a:p>
            <a:pPr algn="ctr"/>
            <a:r>
              <a:rPr kumimoji="1" lang="ja-JP" altLang="en-US" sz="500" dirty="0"/>
              <a:t>３歳</a:t>
            </a:r>
            <a:r>
              <a:rPr kumimoji="1" lang="en-US" altLang="ja-JP" sz="500" dirty="0"/>
              <a:t>(</a:t>
            </a:r>
            <a:r>
              <a:rPr kumimoji="1" lang="ja-JP" altLang="en-US" sz="500" dirty="0"/>
              <a:t>九</a:t>
            </a:r>
            <a:r>
              <a:rPr kumimoji="1" lang="en-US" altLang="ja-JP" sz="500" dirty="0"/>
              <a:t>)</a:t>
            </a:r>
            <a:r>
              <a:rPr kumimoji="1" lang="ja-JP" altLang="en-US" sz="500" dirty="0"/>
              <a:t>　</a:t>
            </a:r>
            <a:endParaRPr kumimoji="1" lang="en-US" altLang="ja-JP" sz="500" dirty="0"/>
          </a:p>
          <a:p>
            <a:pPr algn="ctr"/>
            <a:r>
              <a:rPr kumimoji="1" lang="en-US" altLang="ja-JP" sz="500" dirty="0"/>
              <a:t>…</a:t>
            </a:r>
          </a:p>
          <a:p>
            <a:pPr algn="ctr"/>
            <a:r>
              <a:rPr kumimoji="1" lang="en-US" altLang="ja-JP" sz="500" dirty="0"/>
              <a:t>2R</a:t>
            </a:r>
          </a:p>
          <a:p>
            <a:pPr algn="ctr"/>
            <a:r>
              <a:rPr kumimoji="1" lang="ja-JP" altLang="en-US" sz="500" dirty="0"/>
              <a:t>３歳</a:t>
            </a:r>
            <a:r>
              <a:rPr kumimoji="1" lang="en-US" altLang="ja-JP" sz="500" dirty="0"/>
              <a:t>(</a:t>
            </a:r>
            <a:r>
              <a:rPr kumimoji="1" lang="ja-JP" altLang="en-US" sz="500" dirty="0"/>
              <a:t>八</a:t>
            </a:r>
            <a:r>
              <a:rPr kumimoji="1" lang="en-US" altLang="ja-JP" sz="500" dirty="0"/>
              <a:t>)</a:t>
            </a:r>
            <a:r>
              <a:rPr kumimoji="1" lang="ja-JP" altLang="en-US" sz="500" dirty="0"/>
              <a:t>　</a:t>
            </a:r>
          </a:p>
        </p:txBody>
      </p:sp>
      <p:cxnSp>
        <p:nvCxnSpPr>
          <p:cNvPr id="56" name="Straight Arrow Connector 55">
            <a:extLst>
              <a:ext uri="{FF2B5EF4-FFF2-40B4-BE49-F238E27FC236}">
                <a16:creationId xmlns:a16="http://schemas.microsoft.com/office/drawing/2014/main" id="{2FB942B1-C1EE-F5F1-A0B3-A7A6292D3B06}"/>
              </a:ext>
            </a:extLst>
          </p:cNvPr>
          <p:cNvCxnSpPr>
            <a:cxnSpLocks/>
            <a:stCxn id="53" idx="3"/>
            <a:endCxn id="54" idx="1"/>
          </p:cNvCxnSpPr>
          <p:nvPr/>
        </p:nvCxnSpPr>
        <p:spPr>
          <a:xfrm>
            <a:off x="3281343" y="6338424"/>
            <a:ext cx="1780340" cy="11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E30D8408-BD09-4C09-8BD7-DD51C66FEA2E}"/>
              </a:ext>
            </a:extLst>
          </p:cNvPr>
          <p:cNvSpPr/>
          <p:nvPr/>
        </p:nvSpPr>
        <p:spPr>
          <a:xfrm>
            <a:off x="5233513" y="6244409"/>
            <a:ext cx="883647" cy="33717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HTML</a:t>
            </a:r>
            <a:endParaRPr kumimoji="1" lang="ja-JP" altLang="en-US" dirty="0"/>
          </a:p>
        </p:txBody>
      </p:sp>
      <p:sp>
        <p:nvSpPr>
          <p:cNvPr id="60" name="Rectangle 59">
            <a:extLst>
              <a:ext uri="{FF2B5EF4-FFF2-40B4-BE49-F238E27FC236}">
                <a16:creationId xmlns:a16="http://schemas.microsoft.com/office/drawing/2014/main" id="{F630B380-D1CE-4347-83B5-A4C67A1DA3C8}"/>
              </a:ext>
            </a:extLst>
          </p:cNvPr>
          <p:cNvSpPr/>
          <p:nvPr/>
        </p:nvSpPr>
        <p:spPr>
          <a:xfrm>
            <a:off x="3022544" y="5888486"/>
            <a:ext cx="2290527" cy="4232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t>アプリケーション</a:t>
            </a:r>
          </a:p>
        </p:txBody>
      </p:sp>
      <p:sp>
        <p:nvSpPr>
          <p:cNvPr id="63" name="Rectangle 62">
            <a:extLst>
              <a:ext uri="{FF2B5EF4-FFF2-40B4-BE49-F238E27FC236}">
                <a16:creationId xmlns:a16="http://schemas.microsoft.com/office/drawing/2014/main" id="{2E68D4E7-BFA1-BBEB-6950-CFCFD22B724C}"/>
              </a:ext>
            </a:extLst>
          </p:cNvPr>
          <p:cNvSpPr/>
          <p:nvPr/>
        </p:nvSpPr>
        <p:spPr>
          <a:xfrm>
            <a:off x="406574" y="5985159"/>
            <a:ext cx="1224137" cy="8523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キャッシュサーバ</a:t>
            </a:r>
          </a:p>
        </p:txBody>
      </p:sp>
      <p:cxnSp>
        <p:nvCxnSpPr>
          <p:cNvPr id="64" name="Straight Arrow Connector 63">
            <a:extLst>
              <a:ext uri="{FF2B5EF4-FFF2-40B4-BE49-F238E27FC236}">
                <a16:creationId xmlns:a16="http://schemas.microsoft.com/office/drawing/2014/main" id="{116EADFE-D4AF-8AF0-B7D9-9A6ADC305A34}"/>
              </a:ext>
            </a:extLst>
          </p:cNvPr>
          <p:cNvCxnSpPr>
            <a:cxnSpLocks/>
            <a:stCxn id="63" idx="3"/>
            <a:endCxn id="61" idx="1"/>
          </p:cNvCxnSpPr>
          <p:nvPr/>
        </p:nvCxnSpPr>
        <p:spPr>
          <a:xfrm>
            <a:off x="1630711" y="6411330"/>
            <a:ext cx="26836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4FB00FD0-19BB-A624-33BF-0AFF6A1DD7F2}"/>
              </a:ext>
            </a:extLst>
          </p:cNvPr>
          <p:cNvCxnSpPr>
            <a:cxnSpLocks/>
            <a:stCxn id="61" idx="3"/>
            <a:endCxn id="71" idx="1"/>
          </p:cNvCxnSpPr>
          <p:nvPr/>
        </p:nvCxnSpPr>
        <p:spPr>
          <a:xfrm>
            <a:off x="6525397" y="6411330"/>
            <a:ext cx="648975" cy="16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FD772871-90AA-5E7C-92B3-96A87D1FBF6A}"/>
              </a:ext>
            </a:extLst>
          </p:cNvPr>
          <p:cNvSpPr/>
          <p:nvPr/>
        </p:nvSpPr>
        <p:spPr>
          <a:xfrm>
            <a:off x="7174372" y="6244409"/>
            <a:ext cx="883647" cy="33717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HTML</a:t>
            </a:r>
            <a:endParaRPr kumimoji="1" lang="ja-JP" altLang="en-US" dirty="0"/>
          </a:p>
        </p:txBody>
      </p:sp>
    </p:spTree>
    <p:extLst>
      <p:ext uri="{BB962C8B-B14F-4D97-AF65-F5344CB8AC3E}">
        <p14:creationId xmlns:p14="http://schemas.microsoft.com/office/powerpoint/2010/main" val="3035416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10"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par>
                                <p:cTn id="35" presetID="10"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500"/>
                                        <p:tgtEl>
                                          <p:spTgt spid="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500"/>
                                        <p:tgtEl>
                                          <p:spTgt spid="3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500"/>
                                        <p:tgtEl>
                                          <p:spTgt spid="36"/>
                                        </p:tgtEl>
                                      </p:cBhvr>
                                    </p:animEffect>
                                  </p:childTnLst>
                                </p:cTn>
                              </p:par>
                              <p:par>
                                <p:cTn id="58" presetID="10" presetClass="entr" presetSubtype="0" fill="hold" nodeType="with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fade">
                                      <p:cBhvr>
                                        <p:cTn id="60" dur="500"/>
                                        <p:tgtEl>
                                          <p:spTgt spid="3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7"/>
                                        </p:tgtEl>
                                        <p:attrNameLst>
                                          <p:attrName>style.visibility</p:attrName>
                                        </p:attrNameLst>
                                      </p:cBhvr>
                                      <p:to>
                                        <p:strVal val="visible"/>
                                      </p:to>
                                    </p:set>
                                    <p:animEffect transition="in" filter="fade">
                                      <p:cBhvr>
                                        <p:cTn id="66" dur="500"/>
                                        <p:tgtEl>
                                          <p:spTgt spid="47"/>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9"/>
                                        </p:tgtEl>
                                        <p:attrNameLst>
                                          <p:attrName>style.visibility</p:attrName>
                                        </p:attrNameLst>
                                      </p:cBhvr>
                                      <p:to>
                                        <p:strVal val="visible"/>
                                      </p:to>
                                    </p:set>
                                    <p:animEffect transition="in" filter="fade">
                                      <p:cBhvr>
                                        <p:cTn id="69" dur="500"/>
                                        <p:tgtEl>
                                          <p:spTgt spid="4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fade">
                                      <p:cBhvr>
                                        <p:cTn id="72" dur="500"/>
                                        <p:tgtEl>
                                          <p:spTgt spid="38"/>
                                        </p:tgtEl>
                                      </p:cBhvr>
                                    </p:animEffect>
                                  </p:childTnLst>
                                </p:cTn>
                              </p:par>
                              <p:par>
                                <p:cTn id="73" presetID="10" presetClass="entr" presetSubtype="0" fill="hold" nodeType="withEffect">
                                  <p:stCondLst>
                                    <p:cond delay="0"/>
                                  </p:stCondLst>
                                  <p:childTnLst>
                                    <p:set>
                                      <p:cBhvr>
                                        <p:cTn id="74" dur="1" fill="hold">
                                          <p:stCondLst>
                                            <p:cond delay="0"/>
                                          </p:stCondLst>
                                        </p:cTn>
                                        <p:tgtEl>
                                          <p:spTgt spid="44"/>
                                        </p:tgtEl>
                                        <p:attrNameLst>
                                          <p:attrName>style.visibility</p:attrName>
                                        </p:attrNameLst>
                                      </p:cBhvr>
                                      <p:to>
                                        <p:strVal val="visible"/>
                                      </p:to>
                                    </p:set>
                                    <p:animEffect transition="in" filter="fade">
                                      <p:cBhvr>
                                        <p:cTn id="75" dur="500"/>
                                        <p:tgtEl>
                                          <p:spTgt spid="44"/>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53"/>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54"/>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56"/>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57"/>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60"/>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64"/>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69"/>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71"/>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63"/>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11"/>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55"/>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5" grpId="0"/>
      <p:bldP spid="10" grpId="0"/>
      <p:bldP spid="11" grpId="0"/>
      <p:bldP spid="12" grpId="0" animBg="1"/>
      <p:bldP spid="14" grpId="0"/>
      <p:bldP spid="26" grpId="0" animBg="1"/>
      <p:bldP spid="27" grpId="0" animBg="1"/>
      <p:bldP spid="28" grpId="0" animBg="1"/>
      <p:bldP spid="29" grpId="0" animBg="1"/>
      <p:bldP spid="31" grpId="0" animBg="1"/>
      <p:bldP spid="33" grpId="0"/>
      <p:bldP spid="34" grpId="0"/>
      <p:bldP spid="35" grpId="0"/>
      <p:bldP spid="36" grpId="0" animBg="1"/>
      <p:bldP spid="38" grpId="0" animBg="1"/>
      <p:bldP spid="43" grpId="0" animBg="1"/>
      <p:bldP spid="47" grpId="0"/>
      <p:bldP spid="49" grpId="0"/>
      <p:bldP spid="61" grpId="0" animBg="1"/>
      <p:bldP spid="53" grpId="0" animBg="1"/>
      <p:bldP spid="54" grpId="0" animBg="1"/>
      <p:bldP spid="55" grpId="0" animBg="1"/>
      <p:bldP spid="57" grpId="0" animBg="1"/>
      <p:bldP spid="60" grpId="0"/>
      <p:bldP spid="63" grpId="0" animBg="1"/>
      <p:bldP spid="7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190549" y="1629594"/>
            <a:ext cx="11999863" cy="2376264"/>
          </a:xfrm>
        </p:spPr>
        <p:txBody>
          <a:bodyPr/>
          <a:lstStyle/>
          <a:p>
            <a:r>
              <a:rPr lang="ja-JP" altLang="en-US" sz="4800" dirty="0"/>
              <a:t>ご清聴ありがとうございました</a:t>
            </a:r>
            <a:endParaRPr lang="ko-KR" altLang="en-US" sz="4800" dirty="0"/>
          </a:p>
        </p:txBody>
      </p:sp>
      <p:pic>
        <p:nvPicPr>
          <p:cNvPr id="6" name="그림 5"/>
          <p:cNvPicPr>
            <a:picLocks noChangeAspect="1"/>
          </p:cNvPicPr>
          <p:nvPr/>
        </p:nvPicPr>
        <p:blipFill>
          <a:blip r:embed="rId2"/>
          <a:stretch>
            <a:fillRect/>
          </a:stretch>
        </p:blipFill>
        <p:spPr>
          <a:xfrm>
            <a:off x="6959302" y="4077866"/>
            <a:ext cx="999831" cy="118272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543478" y="621482"/>
            <a:ext cx="2304256" cy="553998"/>
          </a:xfrm>
          <a:prstGeom prst="rect">
            <a:avLst/>
          </a:prstGeom>
          <a:noFill/>
        </p:spPr>
        <p:txBody>
          <a:bodyPr wrap="square" rtlCol="0">
            <a:spAutoFit/>
          </a:bodyPr>
          <a:lstStyle/>
          <a:p>
            <a:pPr algn="ctr"/>
            <a:r>
              <a:rPr lang="ja-JP" altLang="en-US" sz="3000" b="1" dirty="0">
                <a:solidFill>
                  <a:srgbClr val="17E793"/>
                </a:solidFill>
                <a:latin typeface="+mj-lt"/>
                <a:ea typeface="맑은 고딕" panose="020B0503020000020004" pitchFamily="50" charset="-127"/>
              </a:rPr>
              <a:t>目次</a:t>
            </a:r>
            <a:endParaRPr lang="ko-KR" altLang="en-US" sz="3000" b="1" dirty="0">
              <a:solidFill>
                <a:srgbClr val="17E793"/>
              </a:solidFill>
              <a:latin typeface="+mj-lt"/>
              <a:ea typeface="맑은 고딕" panose="020B0503020000020004" pitchFamily="50" charset="-127"/>
            </a:endParaRPr>
          </a:p>
        </p:txBody>
      </p:sp>
      <p:grpSp>
        <p:nvGrpSpPr>
          <p:cNvPr id="3" name="그룹 2"/>
          <p:cNvGrpSpPr/>
          <p:nvPr/>
        </p:nvGrpSpPr>
        <p:grpSpPr>
          <a:xfrm>
            <a:off x="1990752" y="1388338"/>
            <a:ext cx="6768750" cy="546869"/>
            <a:chOff x="1990752" y="1388338"/>
            <a:chExt cx="6768750" cy="546869"/>
          </a:xfrm>
        </p:grpSpPr>
        <p:sp>
          <p:nvSpPr>
            <p:cNvPr id="4" name="Text Box 5"/>
            <p:cNvSpPr txBox="1">
              <a:spLocks noChangeArrowheads="1"/>
            </p:cNvSpPr>
            <p:nvPr/>
          </p:nvSpPr>
          <p:spPr bwMode="auto">
            <a:xfrm>
              <a:off x="2638822" y="1388338"/>
              <a:ext cx="4628397" cy="307975"/>
            </a:xfrm>
            <a:prstGeom prst="rect">
              <a:avLst/>
            </a:prstGeom>
            <a:noFill/>
            <a:ln w="9525">
              <a:noFill/>
              <a:miter lim="800000"/>
              <a:headEnd/>
              <a:tailEnd/>
            </a:ln>
          </p:spPr>
          <p:txBody>
            <a:bodyPr wrap="square">
              <a:spAutoFit/>
            </a:bodyPr>
            <a:lstStyle/>
            <a:p>
              <a:pPr>
                <a:defRPr/>
              </a:pPr>
              <a:r>
                <a:rPr lang="ja-JP" altLang="en-US" sz="1400" b="1" dirty="0">
                  <a:latin typeface="ＭＳ ゴシック" panose="020B0609070205080204" pitchFamily="49" charset="-128"/>
                  <a:ea typeface="ＭＳ ゴシック" panose="020B0609070205080204" pitchFamily="49" charset="-128"/>
                </a:rPr>
                <a:t>プロジェクト説明</a:t>
              </a:r>
              <a:endParaRPr lang="en-US" altLang="ko-KR" sz="1400" b="1" dirty="0">
                <a:latin typeface="ＭＳ ゴシック" panose="020B0609070205080204" pitchFamily="49" charset="-128"/>
                <a:ea typeface="ＭＳ ゴシック" panose="020B0609070205080204" pitchFamily="49" charset="-128"/>
              </a:endParaRPr>
            </a:p>
          </p:txBody>
        </p:sp>
        <p:sp>
          <p:nvSpPr>
            <p:cNvPr id="5" name="Text Box 11"/>
            <p:cNvSpPr txBox="1">
              <a:spLocks noChangeArrowheads="1"/>
            </p:cNvSpPr>
            <p:nvPr/>
          </p:nvSpPr>
          <p:spPr bwMode="auto">
            <a:xfrm>
              <a:off x="2638822" y="1688986"/>
              <a:ext cx="6120680" cy="246221"/>
            </a:xfrm>
            <a:prstGeom prst="rect">
              <a:avLst/>
            </a:prstGeom>
            <a:noFill/>
            <a:ln w="9525">
              <a:noFill/>
              <a:miter lim="800000"/>
              <a:headEnd/>
              <a:tailEnd/>
            </a:ln>
            <a:effectLst/>
          </p:spPr>
          <p:txBody>
            <a:bodyPr wrap="square" anchor="ctr">
              <a:spAutoFit/>
            </a:bodyPr>
            <a:lstStyle/>
            <a:p>
              <a:pPr>
                <a:lnSpc>
                  <a:spcPts val="1200"/>
                </a:lnSpc>
                <a:defRPr/>
              </a:pPr>
              <a:r>
                <a:rPr lang="ja-JP" altLang="en-US" sz="1100" dirty="0">
                  <a:latin typeface="ＭＳ ゴシック" panose="020B0609070205080204" pitchFamily="49" charset="-128"/>
                  <a:ea typeface="ＭＳ ゴシック" panose="020B0609070205080204" pitchFamily="49" charset="-128"/>
                  <a:cs typeface="굴림" pitchFamily="50" charset="-127"/>
                </a:rPr>
                <a:t>プロジェクトについて簡単に説明します。</a:t>
              </a:r>
              <a:endParaRPr lang="en-US" altLang="ko-KR" sz="1100" dirty="0">
                <a:latin typeface="ＭＳ ゴシック" panose="020B0609070205080204" pitchFamily="49" charset="-128"/>
                <a:ea typeface="ＭＳ ゴシック" panose="020B0609070205080204" pitchFamily="49" charset="-128"/>
                <a:cs typeface="굴림" pitchFamily="50" charset="-127"/>
              </a:endParaRPr>
            </a:p>
          </p:txBody>
        </p:sp>
        <p:sp>
          <p:nvSpPr>
            <p:cNvPr id="6" name="TextBox 13"/>
            <p:cNvSpPr txBox="1">
              <a:spLocks noChangeArrowheads="1"/>
            </p:cNvSpPr>
            <p:nvPr/>
          </p:nvSpPr>
          <p:spPr bwMode="auto">
            <a:xfrm>
              <a:off x="1990752" y="1400954"/>
              <a:ext cx="576062" cy="477054"/>
            </a:xfrm>
            <a:prstGeom prst="rect">
              <a:avLst/>
            </a:prstGeom>
            <a:noFill/>
            <a:ln w="9525">
              <a:noFill/>
              <a:miter lim="800000"/>
              <a:headEnd/>
              <a:tailEnd/>
            </a:ln>
          </p:spPr>
          <p:txBody>
            <a:bodyPr wrap="square">
              <a:spAutoFit/>
            </a:bodyPr>
            <a:lstStyle/>
            <a:p>
              <a:r>
                <a:rPr lang="en-US" altLang="ko-KR" sz="2500" b="1" dirty="0">
                  <a:solidFill>
                    <a:srgbClr val="17E793"/>
                  </a:solidFill>
                  <a:latin typeface="+mj-lt"/>
                  <a:ea typeface="맑은 고딕" panose="020B0503020000020004" pitchFamily="50" charset="-127"/>
                </a:rPr>
                <a:t>01</a:t>
              </a:r>
              <a:endParaRPr lang="ko-KR" altLang="en-US" sz="2500" b="1" dirty="0">
                <a:solidFill>
                  <a:srgbClr val="17E793"/>
                </a:solidFill>
                <a:latin typeface="+mj-lt"/>
                <a:ea typeface="맑은 고딕" panose="020B0503020000020004" pitchFamily="50" charset="-127"/>
              </a:endParaRPr>
            </a:p>
          </p:txBody>
        </p:sp>
      </p:grpSp>
      <p:grpSp>
        <p:nvGrpSpPr>
          <p:cNvPr id="7" name="그룹 6"/>
          <p:cNvGrpSpPr/>
          <p:nvPr/>
        </p:nvGrpSpPr>
        <p:grpSpPr>
          <a:xfrm>
            <a:off x="1990752" y="2135098"/>
            <a:ext cx="5276467" cy="546869"/>
            <a:chOff x="1990752" y="2135098"/>
            <a:chExt cx="5276467" cy="546869"/>
          </a:xfrm>
        </p:grpSpPr>
        <p:sp>
          <p:nvSpPr>
            <p:cNvPr id="71" name="TextBox 13"/>
            <p:cNvSpPr txBox="1">
              <a:spLocks noChangeArrowheads="1"/>
            </p:cNvSpPr>
            <p:nvPr/>
          </p:nvSpPr>
          <p:spPr bwMode="auto">
            <a:xfrm>
              <a:off x="1990752" y="2193042"/>
              <a:ext cx="576062" cy="477054"/>
            </a:xfrm>
            <a:prstGeom prst="rect">
              <a:avLst/>
            </a:prstGeom>
            <a:noFill/>
            <a:ln w="9525">
              <a:noFill/>
              <a:miter lim="800000"/>
              <a:headEnd/>
              <a:tailEnd/>
            </a:ln>
          </p:spPr>
          <p:txBody>
            <a:bodyPr wrap="square">
              <a:spAutoFit/>
            </a:bodyPr>
            <a:lstStyle/>
            <a:p>
              <a:r>
                <a:rPr lang="en-US" altLang="ko-KR" sz="2500" b="1" dirty="0">
                  <a:solidFill>
                    <a:srgbClr val="17E793"/>
                  </a:solidFill>
                  <a:latin typeface="+mj-lt"/>
                  <a:ea typeface="맑은 고딕" panose="020B0503020000020004" pitchFamily="50" charset="-127"/>
                </a:rPr>
                <a:t>02</a:t>
              </a:r>
              <a:endParaRPr lang="ko-KR" altLang="en-US" sz="2500" b="1" dirty="0">
                <a:solidFill>
                  <a:srgbClr val="17E793"/>
                </a:solidFill>
                <a:latin typeface="+mj-lt"/>
                <a:ea typeface="맑은 고딕" panose="020B0503020000020004" pitchFamily="50" charset="-127"/>
              </a:endParaRPr>
            </a:p>
          </p:txBody>
        </p:sp>
        <p:sp>
          <p:nvSpPr>
            <p:cNvPr id="24" name="Text Box 5"/>
            <p:cNvSpPr txBox="1">
              <a:spLocks noChangeArrowheads="1"/>
            </p:cNvSpPr>
            <p:nvPr/>
          </p:nvSpPr>
          <p:spPr bwMode="auto">
            <a:xfrm>
              <a:off x="2638822" y="2135098"/>
              <a:ext cx="4628397" cy="307975"/>
            </a:xfrm>
            <a:prstGeom prst="rect">
              <a:avLst/>
            </a:prstGeom>
            <a:noFill/>
            <a:ln w="9525">
              <a:noFill/>
              <a:miter lim="800000"/>
              <a:headEnd/>
              <a:tailEnd/>
            </a:ln>
          </p:spPr>
          <p:txBody>
            <a:bodyPr wrap="square">
              <a:spAutoFit/>
            </a:bodyPr>
            <a:lstStyle/>
            <a:p>
              <a:pPr>
                <a:defRPr/>
              </a:pPr>
              <a:r>
                <a:rPr lang="ja-JP" altLang="en-US" sz="1400" b="1" dirty="0">
                  <a:latin typeface="ＭＳ ゴシック" panose="020B0609070205080204" pitchFamily="49" charset="-128"/>
                  <a:ea typeface="ＭＳ ゴシック" panose="020B0609070205080204" pitchFamily="49" charset="-128"/>
                </a:rPr>
                <a:t>経験したこと</a:t>
              </a:r>
              <a:endParaRPr lang="en-US" altLang="ko-KR" sz="1400" b="1" dirty="0">
                <a:latin typeface="ＭＳ ゴシック" panose="020B0609070205080204" pitchFamily="49" charset="-128"/>
                <a:ea typeface="ＭＳ ゴシック" panose="020B0609070205080204" pitchFamily="49" charset="-128"/>
              </a:endParaRPr>
            </a:p>
          </p:txBody>
        </p:sp>
        <p:sp>
          <p:nvSpPr>
            <p:cNvPr id="25" name="Text Box 11"/>
            <p:cNvSpPr txBox="1">
              <a:spLocks noChangeArrowheads="1"/>
            </p:cNvSpPr>
            <p:nvPr/>
          </p:nvSpPr>
          <p:spPr bwMode="auto">
            <a:xfrm>
              <a:off x="2638822" y="2435746"/>
              <a:ext cx="4592900" cy="246221"/>
            </a:xfrm>
            <a:prstGeom prst="rect">
              <a:avLst/>
            </a:prstGeom>
            <a:noFill/>
            <a:ln w="9525">
              <a:noFill/>
              <a:miter lim="800000"/>
              <a:headEnd/>
              <a:tailEnd/>
            </a:ln>
            <a:effectLst/>
          </p:spPr>
          <p:txBody>
            <a:bodyPr wrap="square" anchor="ctr">
              <a:spAutoFit/>
            </a:bodyPr>
            <a:lstStyle/>
            <a:p>
              <a:pPr>
                <a:lnSpc>
                  <a:spcPts val="1200"/>
                </a:lnSpc>
                <a:defRPr/>
              </a:pPr>
              <a:r>
                <a:rPr lang="ja-JP" altLang="en-US" sz="1100" dirty="0">
                  <a:latin typeface="ＭＳ ゴシック" panose="020B0609070205080204" pitchFamily="49" charset="-128"/>
                  <a:ea typeface="ＭＳ ゴシック" panose="020B0609070205080204" pitchFamily="49" charset="-128"/>
                  <a:cs typeface="굴림" pitchFamily="50" charset="-127"/>
                </a:rPr>
                <a:t>プロジェクトで経験したことに説明します。</a:t>
              </a:r>
              <a:endParaRPr lang="en-US" altLang="ko-KR" sz="1100" dirty="0">
                <a:latin typeface="ＭＳ ゴシック" panose="020B0609070205080204" pitchFamily="49" charset="-128"/>
                <a:ea typeface="ＭＳ ゴシック" panose="020B0609070205080204" pitchFamily="49" charset="-128"/>
                <a:cs typeface="굴림" pitchFamily="50" charset="-127"/>
              </a:endParaRPr>
            </a:p>
          </p:txBody>
        </p:sp>
      </p:grpSp>
      <p:pic>
        <p:nvPicPr>
          <p:cNvPr id="20" name="그림 19"/>
          <p:cNvPicPr>
            <a:picLocks noChangeAspect="1"/>
          </p:cNvPicPr>
          <p:nvPr/>
        </p:nvPicPr>
        <p:blipFill>
          <a:blip r:embed="rId2"/>
          <a:stretch>
            <a:fillRect/>
          </a:stretch>
        </p:blipFill>
        <p:spPr>
          <a:xfrm>
            <a:off x="10487694" y="765498"/>
            <a:ext cx="999831" cy="118272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9"/>
          <p:cNvSpPr txBox="1">
            <a:spLocks noChangeArrowheads="1"/>
          </p:cNvSpPr>
          <p:nvPr/>
        </p:nvSpPr>
        <p:spPr bwMode="auto">
          <a:xfrm>
            <a:off x="8327454" y="3213770"/>
            <a:ext cx="2304256" cy="82067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R="0" indent="-228600" fontAlgn="base">
              <a:lnSpc>
                <a:spcPct val="200000"/>
              </a:lnSpc>
              <a:spcBef>
                <a:spcPct val="0"/>
              </a:spcBef>
              <a:spcAft>
                <a:spcPct val="0"/>
              </a:spcAft>
              <a:buClrTx/>
              <a:buSzTx/>
              <a:buFont typeface="+mj-lt"/>
              <a:buAutoNum type="arabicPeriod"/>
              <a:tabLst/>
            </a:pPr>
            <a:r>
              <a:rPr kumimoji="1" lang="ja-JP" altLang="en-US" sz="1300" dirty="0">
                <a:solidFill>
                  <a:schemeClr val="bg1"/>
                </a:solidFill>
                <a:latin typeface="ＭＳ ゴシック" panose="020B0609070205080204" pitchFamily="49" charset="-128"/>
                <a:ea typeface="ＭＳ ゴシック" panose="020B0609070205080204" pitchFamily="49" charset="-128"/>
                <a:cs typeface="굴림" pitchFamily="50" charset="-127"/>
              </a:rPr>
              <a:t>プロジェクト概要</a:t>
            </a:r>
          </a:p>
          <a:p>
            <a:pPr marR="0" indent="-228600" fontAlgn="base">
              <a:lnSpc>
                <a:spcPct val="200000"/>
              </a:lnSpc>
              <a:spcBef>
                <a:spcPct val="0"/>
              </a:spcBef>
              <a:spcAft>
                <a:spcPct val="0"/>
              </a:spcAft>
              <a:buClrTx/>
              <a:buSzTx/>
              <a:buFont typeface="+mj-lt"/>
              <a:buAutoNum type="arabicPeriod"/>
              <a:tabLst/>
            </a:pPr>
            <a:r>
              <a:rPr kumimoji="1" lang="en-US" altLang="ja-JP" sz="1300" dirty="0">
                <a:solidFill>
                  <a:schemeClr val="bg1"/>
                </a:solidFill>
                <a:latin typeface="ＭＳ ゴシック" panose="020B0609070205080204" pitchFamily="49" charset="-128"/>
                <a:ea typeface="ＭＳ ゴシック" panose="020B0609070205080204" pitchFamily="49" charset="-128"/>
                <a:cs typeface="굴림" pitchFamily="50" charset="-127"/>
              </a:rPr>
              <a:t>UI</a:t>
            </a:r>
            <a:r>
              <a:rPr kumimoji="1" lang="ja-JP" altLang="en-US" sz="1300" dirty="0">
                <a:solidFill>
                  <a:schemeClr val="bg1"/>
                </a:solidFill>
                <a:latin typeface="ＭＳ ゴシック" panose="020B0609070205080204" pitchFamily="49" charset="-128"/>
                <a:ea typeface="ＭＳ ゴシック" panose="020B0609070205080204" pitchFamily="49" charset="-128"/>
                <a:cs typeface="굴림" pitchFamily="50" charset="-127"/>
              </a:rPr>
              <a:t>・</a:t>
            </a:r>
            <a:r>
              <a:rPr kumimoji="1" lang="en-US" altLang="ja-JP" sz="1300" dirty="0">
                <a:solidFill>
                  <a:schemeClr val="bg1"/>
                </a:solidFill>
                <a:latin typeface="ＭＳ ゴシック" panose="020B0609070205080204" pitchFamily="49" charset="-128"/>
                <a:ea typeface="ＭＳ ゴシック" panose="020B0609070205080204" pitchFamily="49" charset="-128"/>
                <a:cs typeface="굴림" pitchFamily="50" charset="-127"/>
              </a:rPr>
              <a:t>UX</a:t>
            </a:r>
            <a:r>
              <a:rPr kumimoji="1" lang="ja-JP" altLang="en-US" sz="1300" dirty="0">
                <a:solidFill>
                  <a:schemeClr val="bg1"/>
                </a:solidFill>
                <a:latin typeface="ＭＳ ゴシック" panose="020B0609070205080204" pitchFamily="49" charset="-128"/>
                <a:ea typeface="ＭＳ ゴシック" panose="020B0609070205080204" pitchFamily="49" charset="-128"/>
                <a:cs typeface="굴림" pitchFamily="50" charset="-127"/>
              </a:rPr>
              <a:t>の改善</a:t>
            </a:r>
          </a:p>
        </p:txBody>
      </p:sp>
      <p:sp>
        <p:nvSpPr>
          <p:cNvPr id="2" name="Text Box 4"/>
          <p:cNvSpPr txBox="1">
            <a:spLocks noChangeArrowheads="1"/>
          </p:cNvSpPr>
          <p:nvPr/>
        </p:nvSpPr>
        <p:spPr bwMode="auto">
          <a:xfrm>
            <a:off x="6599262" y="1557586"/>
            <a:ext cx="718710" cy="584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algn="ctr" fontAlgn="base">
              <a:spcBef>
                <a:spcPct val="0"/>
              </a:spcBef>
              <a:spcAft>
                <a:spcPct val="0"/>
              </a:spcAft>
            </a:pPr>
            <a:r>
              <a:rPr kumimoji="1" lang="en-US" altLang="ko-KR" sz="3200" b="1" dirty="0">
                <a:solidFill>
                  <a:srgbClr val="17E793"/>
                </a:solidFill>
                <a:latin typeface="+mj-lt"/>
                <a:ea typeface="맑은 고딕" panose="020B0503020000020004" pitchFamily="50" charset="-127"/>
                <a:cs typeface="굴림" pitchFamily="50" charset="-127"/>
              </a:rPr>
              <a:t>01</a:t>
            </a:r>
            <a:endParaRPr kumimoji="1" lang="ko-KR" altLang="ko-KR" sz="3200" b="1" dirty="0">
              <a:solidFill>
                <a:srgbClr val="17E793"/>
              </a:solidFill>
              <a:latin typeface="+mj-lt"/>
              <a:ea typeface="맑은 고딕" panose="020B0503020000020004" pitchFamily="50" charset="-127"/>
              <a:cs typeface="굴림" pitchFamily="50" charset="-127"/>
            </a:endParaRPr>
          </a:p>
        </p:txBody>
      </p:sp>
      <p:sp>
        <p:nvSpPr>
          <p:cNvPr id="3" name="Text Box 5"/>
          <p:cNvSpPr txBox="1">
            <a:spLocks noChangeArrowheads="1"/>
          </p:cNvSpPr>
          <p:nvPr/>
        </p:nvSpPr>
        <p:spPr bwMode="auto">
          <a:xfrm>
            <a:off x="7172221" y="1599977"/>
            <a:ext cx="3171457" cy="4616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lgn="ctr" fontAlgn="base">
              <a:spcBef>
                <a:spcPct val="0"/>
              </a:spcBef>
              <a:spcAft>
                <a:spcPct val="0"/>
              </a:spcAft>
            </a:pPr>
            <a:r>
              <a:rPr kumimoji="1" lang="ja-JP" altLang="en-US" sz="2400" b="1" dirty="0">
                <a:solidFill>
                  <a:srgbClr val="17E793"/>
                </a:solidFill>
                <a:latin typeface="+mj-lt"/>
                <a:ea typeface="맑은 고딕" panose="020B0503020000020004" pitchFamily="50" charset="-127"/>
                <a:cs typeface="굴림" pitchFamily="50" charset="-127"/>
              </a:rPr>
              <a:t>プロジェクト説明</a:t>
            </a:r>
            <a:endParaRPr kumimoji="1" lang="en-US" altLang="ko-KR" sz="2400" b="1" dirty="0">
              <a:solidFill>
                <a:srgbClr val="17E793"/>
              </a:solidFill>
              <a:latin typeface="+mj-lt"/>
              <a:ea typeface="맑은 고딕" panose="020B0503020000020004" pitchFamily="50" charset="-127"/>
              <a:cs typeface="굴림" pitchFamily="50" charset="-127"/>
            </a:endParaRPr>
          </a:p>
        </p:txBody>
      </p:sp>
      <p:pic>
        <p:nvPicPr>
          <p:cNvPr id="10" name="그림 9"/>
          <p:cNvPicPr>
            <a:picLocks noChangeAspect="1"/>
          </p:cNvPicPr>
          <p:nvPr/>
        </p:nvPicPr>
        <p:blipFill>
          <a:blip r:embed="rId2"/>
          <a:stretch>
            <a:fillRect/>
          </a:stretch>
        </p:blipFill>
        <p:spPr>
          <a:xfrm>
            <a:off x="6887294" y="909514"/>
            <a:ext cx="999831" cy="118272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ja-JP" altLang="en-US" dirty="0"/>
              <a:t>プロジェクト概要</a:t>
            </a:r>
            <a:endParaRPr lang="ko-KR" altLang="en-US" dirty="0">
              <a:solidFill>
                <a:srgbClr val="17E793"/>
              </a:solidFill>
            </a:endParaRPr>
          </a:p>
        </p:txBody>
      </p:sp>
      <p:graphicFrame>
        <p:nvGraphicFramePr>
          <p:cNvPr id="5" name="Content Placeholder 3">
            <a:extLst>
              <a:ext uri="{FF2B5EF4-FFF2-40B4-BE49-F238E27FC236}">
                <a16:creationId xmlns:a16="http://schemas.microsoft.com/office/drawing/2014/main" id="{057BF575-FC8F-80DC-8C40-4D27CCA51A18}"/>
              </a:ext>
            </a:extLst>
          </p:cNvPr>
          <p:cNvGraphicFramePr>
            <a:graphicFrameLocks noGrp="1"/>
          </p:cNvGraphicFramePr>
          <p:nvPr>
            <p:ph idx="1"/>
            <p:extLst>
              <p:ext uri="{D42A27DB-BD31-4B8C-83A1-F6EECF244321}">
                <p14:modId xmlns:p14="http://schemas.microsoft.com/office/powerpoint/2010/main" val="1346336423"/>
              </p:ext>
            </p:extLst>
          </p:nvPr>
        </p:nvGraphicFramePr>
        <p:xfrm>
          <a:off x="2134766" y="1557586"/>
          <a:ext cx="8424936" cy="4104457"/>
        </p:xfrm>
        <a:graphic>
          <a:graphicData uri="http://schemas.openxmlformats.org/drawingml/2006/table">
            <a:tbl>
              <a:tblPr firstRow="1" bandRow="1">
                <a:tableStyleId>{5C22544A-7EE6-4342-B048-85BDC9FD1C3A}</a:tableStyleId>
              </a:tblPr>
              <a:tblGrid>
                <a:gridCol w="2606799">
                  <a:extLst>
                    <a:ext uri="{9D8B030D-6E8A-4147-A177-3AD203B41FA5}">
                      <a16:colId xmlns:a16="http://schemas.microsoft.com/office/drawing/2014/main" val="3453192980"/>
                    </a:ext>
                  </a:extLst>
                </a:gridCol>
                <a:gridCol w="5818137">
                  <a:extLst>
                    <a:ext uri="{9D8B030D-6E8A-4147-A177-3AD203B41FA5}">
                      <a16:colId xmlns:a16="http://schemas.microsoft.com/office/drawing/2014/main" val="4064505601"/>
                    </a:ext>
                  </a:extLst>
                </a:gridCol>
              </a:tblGrid>
              <a:tr h="440025">
                <a:tc>
                  <a:txBody>
                    <a:bodyPr/>
                    <a:lstStyle/>
                    <a:p>
                      <a:r>
                        <a:rPr kumimoji="1" lang="ja-JP" altLang="en-US" dirty="0">
                          <a:latin typeface="ＭＳ ゴシック" panose="020B0609070205080204" pitchFamily="49" charset="-128"/>
                          <a:ea typeface="ＭＳ ゴシック" panose="020B0609070205080204" pitchFamily="49" charset="-128"/>
                        </a:rPr>
                        <a:t>タイトル</a:t>
                      </a:r>
                    </a:p>
                  </a:txBody>
                  <a:tcPr/>
                </a:tc>
                <a:tc>
                  <a:txBody>
                    <a:bodyPr/>
                    <a:lstStyle/>
                    <a:p>
                      <a:r>
                        <a:rPr kumimoji="1" lang="ja-JP" altLang="en-US" dirty="0">
                          <a:latin typeface="ＭＳ ゴシック" panose="020B0609070205080204" pitchFamily="49" charset="-128"/>
                          <a:ea typeface="ＭＳ ゴシック" panose="020B0609070205080204" pitchFamily="49" charset="-128"/>
                        </a:rPr>
                        <a:t>詳細</a:t>
                      </a:r>
                    </a:p>
                  </a:txBody>
                  <a:tcPr/>
                </a:tc>
                <a:extLst>
                  <a:ext uri="{0D108BD9-81ED-4DB2-BD59-A6C34878D82A}">
                    <a16:rowId xmlns:a16="http://schemas.microsoft.com/office/drawing/2014/main" val="3863027082"/>
                  </a:ext>
                </a:extLst>
              </a:tr>
              <a:tr h="812353">
                <a:tc>
                  <a:txBody>
                    <a:bodyPr/>
                    <a:lstStyle/>
                    <a:p>
                      <a:r>
                        <a:rPr kumimoji="1" lang="ja-JP" altLang="en-US" sz="1400" dirty="0">
                          <a:latin typeface="ＭＳ ゴシック" panose="020B0609070205080204" pitchFamily="49" charset="-128"/>
                          <a:ea typeface="ＭＳ ゴシック" panose="020B0609070205080204" pitchFamily="49" charset="-128"/>
                        </a:rPr>
                        <a:t>南関競馬</a:t>
                      </a:r>
                    </a:p>
                  </a:txBody>
                  <a:tcPr/>
                </a:tc>
                <a:tc>
                  <a:txBody>
                    <a:bodyPr/>
                    <a:lstStyle/>
                    <a:p>
                      <a:r>
                        <a:rPr kumimoji="1" lang="ja-JP" altLang="en-US" sz="1400" dirty="0">
                          <a:latin typeface="ＭＳ ゴシック" panose="020B0609070205080204" pitchFamily="49" charset="-128"/>
                          <a:ea typeface="ＭＳ ゴシック" panose="020B0609070205080204" pitchFamily="49" charset="-128"/>
                        </a:rPr>
                        <a:t>日本の関東地方に存在する地方競馬場である大井競馬場・船橋競馬場・浦和競馬場・川崎競馬場の</a:t>
                      </a:r>
                      <a:r>
                        <a:rPr kumimoji="1" lang="en-US" altLang="ja-JP" sz="1400" dirty="0">
                          <a:latin typeface="ＭＳ ゴシック" panose="020B0609070205080204" pitchFamily="49" charset="-128"/>
                          <a:ea typeface="ＭＳ ゴシック" panose="020B0609070205080204" pitchFamily="49" charset="-128"/>
                        </a:rPr>
                        <a:t>4</a:t>
                      </a:r>
                      <a:r>
                        <a:rPr kumimoji="1" lang="ja-JP" altLang="en-US" sz="1400" dirty="0">
                          <a:latin typeface="ＭＳ ゴシック" panose="020B0609070205080204" pitchFamily="49" charset="-128"/>
                          <a:ea typeface="ＭＳ ゴシック" panose="020B0609070205080204" pitchFamily="49" charset="-128"/>
                        </a:rPr>
                        <a:t>競馬場を</a:t>
                      </a:r>
                      <a:r>
                        <a:rPr kumimoji="1" lang="ja-JP" altLang="en-US" sz="1400" b="0" dirty="0">
                          <a:latin typeface="ＭＳ ゴシック" panose="020B0609070205080204" pitchFamily="49" charset="-128"/>
                          <a:ea typeface="ＭＳ ゴシック" panose="020B0609070205080204" pitchFamily="49" charset="-128"/>
                        </a:rPr>
                        <a:t>総称</a:t>
                      </a:r>
                    </a:p>
                    <a:p>
                      <a:endParaRPr kumimoji="1" lang="ja-JP" altLang="en-US" sz="1400" dirty="0">
                        <a:latin typeface="ＭＳ ゴシック" panose="020B0609070205080204" pitchFamily="49" charset="-128"/>
                        <a:ea typeface="ＭＳ ゴシック" panose="020B0609070205080204" pitchFamily="49" charset="-128"/>
                      </a:endParaRPr>
                    </a:p>
                  </a:txBody>
                  <a:tcPr/>
                </a:tc>
                <a:extLst>
                  <a:ext uri="{0D108BD9-81ED-4DB2-BD59-A6C34878D82A}">
                    <a16:rowId xmlns:a16="http://schemas.microsoft.com/office/drawing/2014/main" val="918973783"/>
                  </a:ext>
                </a:extLst>
              </a:tr>
              <a:tr h="812353">
                <a:tc>
                  <a:txBody>
                    <a:bodyPr/>
                    <a:lstStyle/>
                    <a:p>
                      <a:r>
                        <a:rPr kumimoji="1" lang="ja-JP" altLang="en-US" sz="1400" dirty="0">
                          <a:latin typeface="ＭＳ ゴシック" panose="020B0609070205080204" pitchFamily="49" charset="-128"/>
                          <a:ea typeface="ＭＳ ゴシック" panose="020B0609070205080204" pitchFamily="49" charset="-128"/>
                        </a:rPr>
                        <a:t>プロジェクト内容</a:t>
                      </a:r>
                    </a:p>
                  </a:txBody>
                  <a:tcPr/>
                </a:tc>
                <a:tc>
                  <a:txBody>
                    <a:bodyPr/>
                    <a:lstStyle/>
                    <a:p>
                      <a:r>
                        <a:rPr kumimoji="1" lang="ja-JP" altLang="en-US" sz="1400" b="0" i="0" kern="1200" dirty="0">
                          <a:solidFill>
                            <a:schemeClr val="dk1"/>
                          </a:solidFill>
                          <a:effectLst/>
                          <a:latin typeface="ＭＳ ゴシック" panose="020B0609070205080204" pitchFamily="49" charset="-128"/>
                          <a:ea typeface="ＭＳ ゴシック" panose="020B0609070205080204" pitchFamily="49" charset="-128"/>
                          <a:cs typeface="+mn-cs"/>
                        </a:rPr>
                        <a:t>主に</a:t>
                      </a:r>
                      <a:r>
                        <a:rPr kumimoji="1" lang="en-US" altLang="ja-JP" sz="1400" b="0" i="0" kern="1200" dirty="0">
                          <a:solidFill>
                            <a:schemeClr val="dk1"/>
                          </a:solidFill>
                          <a:effectLst/>
                          <a:latin typeface="ＭＳ ゴシック" panose="020B0609070205080204" pitchFamily="49" charset="-128"/>
                          <a:ea typeface="ＭＳ ゴシック" panose="020B0609070205080204" pitchFamily="49" charset="-128"/>
                          <a:cs typeface="+mn-cs"/>
                        </a:rPr>
                        <a:t>PC</a:t>
                      </a:r>
                      <a:r>
                        <a:rPr kumimoji="1" lang="ja-JP" altLang="en-US" sz="1400" b="0" i="0" kern="1200" dirty="0">
                          <a:solidFill>
                            <a:schemeClr val="dk1"/>
                          </a:solidFill>
                          <a:effectLst/>
                          <a:latin typeface="ＭＳ ゴシック" panose="020B0609070205080204" pitchFamily="49" charset="-128"/>
                          <a:ea typeface="ＭＳ ゴシック" panose="020B0609070205080204" pitchFamily="49" charset="-128"/>
                          <a:cs typeface="+mn-cs"/>
                        </a:rPr>
                        <a:t>ユーザ向けで作られた既存の南関東</a:t>
                      </a:r>
                      <a:r>
                        <a:rPr kumimoji="1" lang="en-US" altLang="ja-JP" sz="1400" b="0" i="0" kern="1200" dirty="0">
                          <a:solidFill>
                            <a:schemeClr val="dk1"/>
                          </a:solidFill>
                          <a:effectLst/>
                          <a:latin typeface="ＭＳ ゴシック" panose="020B0609070205080204" pitchFamily="49" charset="-128"/>
                          <a:ea typeface="ＭＳ ゴシック" panose="020B0609070205080204" pitchFamily="49" charset="-128"/>
                          <a:cs typeface="+mn-cs"/>
                        </a:rPr>
                        <a:t>4</a:t>
                      </a:r>
                      <a:r>
                        <a:rPr kumimoji="1" lang="ja-JP" altLang="en-US" sz="1400" b="0" i="0" kern="1200" dirty="0">
                          <a:solidFill>
                            <a:schemeClr val="dk1"/>
                          </a:solidFill>
                          <a:effectLst/>
                          <a:latin typeface="ＭＳ ゴシック" panose="020B0609070205080204" pitchFamily="49" charset="-128"/>
                          <a:ea typeface="ＭＳ ゴシック" panose="020B0609070205080204" pitchFamily="49" charset="-128"/>
                          <a:cs typeface="+mn-cs"/>
                        </a:rPr>
                        <a:t>競馬場</a:t>
                      </a:r>
                      <a:r>
                        <a:rPr kumimoji="1" lang="en-US" altLang="ja-JP" sz="1400" b="0" i="0" kern="1200" dirty="0">
                          <a:solidFill>
                            <a:schemeClr val="dk1"/>
                          </a:solidFill>
                          <a:effectLst/>
                          <a:latin typeface="ＭＳ ゴシック" panose="020B0609070205080204" pitchFamily="49" charset="-128"/>
                          <a:ea typeface="ＭＳ ゴシック" panose="020B0609070205080204" pitchFamily="49" charset="-128"/>
                          <a:cs typeface="+mn-cs"/>
                        </a:rPr>
                        <a:t>HP</a:t>
                      </a:r>
                      <a:r>
                        <a:rPr kumimoji="1" lang="ja-JP" altLang="en-US" sz="1400" b="0" i="0" kern="1200" dirty="0">
                          <a:solidFill>
                            <a:schemeClr val="dk1"/>
                          </a:solidFill>
                          <a:effectLst/>
                          <a:latin typeface="ＭＳ ゴシック" panose="020B0609070205080204" pitchFamily="49" charset="-128"/>
                          <a:ea typeface="ＭＳ ゴシック" panose="020B0609070205080204" pitchFamily="49" charset="-128"/>
                          <a:cs typeface="+mn-cs"/>
                        </a:rPr>
                        <a:t>を</a:t>
                      </a:r>
                      <a:endParaRPr kumimoji="1" lang="en-US" altLang="ja-JP" sz="1400" b="0" i="0" kern="1200" dirty="0">
                        <a:solidFill>
                          <a:schemeClr val="dk1"/>
                        </a:solidFill>
                        <a:effectLst/>
                        <a:latin typeface="ＭＳ ゴシック" panose="020B0609070205080204" pitchFamily="49" charset="-128"/>
                        <a:ea typeface="ＭＳ ゴシック" panose="020B0609070205080204" pitchFamily="49" charset="-128"/>
                        <a:cs typeface="+mn-cs"/>
                      </a:endParaRPr>
                    </a:p>
                    <a:p>
                      <a:r>
                        <a:rPr kumimoji="1" lang="ja-JP" altLang="en-US" sz="1400" b="0" i="0" kern="1200" dirty="0">
                          <a:solidFill>
                            <a:schemeClr val="dk1"/>
                          </a:solidFill>
                          <a:effectLst/>
                          <a:highlight>
                            <a:srgbClr val="FFFF00"/>
                          </a:highlight>
                          <a:latin typeface="ＭＳ ゴシック" panose="020B0609070205080204" pitchFamily="49" charset="-128"/>
                          <a:ea typeface="ＭＳ ゴシック" panose="020B0609070205080204" pitchFamily="49" charset="-128"/>
                          <a:cs typeface="+mn-cs"/>
                        </a:rPr>
                        <a:t>レスポンシブ</a:t>
                      </a:r>
                      <a:r>
                        <a:rPr kumimoji="1" lang="ja-JP" altLang="en-US" sz="1400" b="0" i="0" kern="1200" dirty="0">
                          <a:solidFill>
                            <a:schemeClr val="dk1"/>
                          </a:solidFill>
                          <a:effectLst/>
                          <a:latin typeface="ＭＳ ゴシック" panose="020B0609070205080204" pitchFamily="49" charset="-128"/>
                          <a:ea typeface="ＭＳ ゴシック" panose="020B0609070205080204" pitchFamily="49" charset="-128"/>
                          <a:cs typeface="+mn-cs"/>
                        </a:rPr>
                        <a:t>に変更とともに</a:t>
                      </a:r>
                      <a:r>
                        <a:rPr kumimoji="1" lang="en-US" altLang="ja-JP" sz="1400" b="0" i="0" kern="1200" dirty="0">
                          <a:solidFill>
                            <a:schemeClr val="dk1"/>
                          </a:solidFill>
                          <a:effectLst/>
                          <a:latin typeface="ＭＳ ゴシック" panose="020B0609070205080204" pitchFamily="49" charset="-128"/>
                          <a:ea typeface="ＭＳ ゴシック" panose="020B0609070205080204" pitchFamily="49" charset="-128"/>
                          <a:cs typeface="+mn-cs"/>
                        </a:rPr>
                        <a:t>UI</a:t>
                      </a:r>
                      <a:r>
                        <a:rPr kumimoji="1" lang="ja-JP" altLang="en-US" sz="1400" b="0" i="0" kern="1200" dirty="0">
                          <a:solidFill>
                            <a:schemeClr val="dk1"/>
                          </a:solidFill>
                          <a:effectLst/>
                          <a:latin typeface="ＭＳ ゴシック" panose="020B0609070205080204" pitchFamily="49" charset="-128"/>
                          <a:ea typeface="ＭＳ ゴシック" panose="020B0609070205080204" pitchFamily="49" charset="-128"/>
                          <a:cs typeface="+mn-cs"/>
                        </a:rPr>
                        <a:t>・</a:t>
                      </a:r>
                      <a:r>
                        <a:rPr kumimoji="1" lang="en-US" altLang="ja-JP" sz="1400" b="0" i="0" kern="1200" dirty="0">
                          <a:solidFill>
                            <a:schemeClr val="dk1"/>
                          </a:solidFill>
                          <a:effectLst/>
                          <a:latin typeface="ＭＳ ゴシック" panose="020B0609070205080204" pitchFamily="49" charset="-128"/>
                          <a:ea typeface="ＭＳ ゴシック" panose="020B0609070205080204" pitchFamily="49" charset="-128"/>
                          <a:cs typeface="+mn-cs"/>
                        </a:rPr>
                        <a:t>UX</a:t>
                      </a:r>
                      <a:r>
                        <a:rPr kumimoji="1" lang="ja-JP" altLang="en-US" sz="1400" b="0" i="0" kern="1200" dirty="0">
                          <a:solidFill>
                            <a:schemeClr val="dk1"/>
                          </a:solidFill>
                          <a:effectLst/>
                          <a:latin typeface="ＭＳ ゴシック" panose="020B0609070205080204" pitchFamily="49" charset="-128"/>
                          <a:ea typeface="ＭＳ ゴシック" panose="020B0609070205080204" pitchFamily="49" charset="-128"/>
                          <a:cs typeface="+mn-cs"/>
                        </a:rPr>
                        <a:t>を改善する</a:t>
                      </a:r>
                      <a:endParaRPr kumimoji="1" lang="ja-JP" altLang="en-US" sz="1400" dirty="0">
                        <a:latin typeface="ＭＳ ゴシック" panose="020B0609070205080204" pitchFamily="49" charset="-128"/>
                        <a:ea typeface="ＭＳ ゴシック" panose="020B0609070205080204" pitchFamily="49" charset="-128"/>
                      </a:endParaRPr>
                    </a:p>
                  </a:txBody>
                  <a:tcPr/>
                </a:tc>
                <a:extLst>
                  <a:ext uri="{0D108BD9-81ED-4DB2-BD59-A6C34878D82A}">
                    <a16:rowId xmlns:a16="http://schemas.microsoft.com/office/drawing/2014/main" val="372516973"/>
                  </a:ext>
                </a:extLst>
              </a:tr>
              <a:tr h="340691">
                <a:tc>
                  <a:txBody>
                    <a:bodyPr/>
                    <a:lstStyle/>
                    <a:p>
                      <a:r>
                        <a:rPr kumimoji="1" lang="ja-JP" altLang="en-US" sz="1400" dirty="0">
                          <a:latin typeface="ＭＳ ゴシック" panose="020B0609070205080204" pitchFamily="49" charset="-128"/>
                          <a:ea typeface="ＭＳ ゴシック" panose="020B0609070205080204" pitchFamily="49" charset="-128"/>
                        </a:rPr>
                        <a:t>規模</a:t>
                      </a:r>
                    </a:p>
                  </a:txBody>
                  <a:tcPr/>
                </a:tc>
                <a:tc>
                  <a:txBody>
                    <a:bodyPr/>
                    <a:lstStyle/>
                    <a:p>
                      <a:r>
                        <a:rPr kumimoji="1" lang="ja-JP" altLang="en-US" sz="1400" dirty="0">
                          <a:latin typeface="ＭＳ ゴシック" panose="020B0609070205080204" pitchFamily="49" charset="-128"/>
                          <a:ea typeface="ＭＳ ゴシック" panose="020B0609070205080204" pitchFamily="49" charset="-128"/>
                        </a:rPr>
                        <a:t>他社さん含め何百人いるくらい大規模</a:t>
                      </a:r>
                    </a:p>
                  </a:txBody>
                  <a:tcPr/>
                </a:tc>
                <a:extLst>
                  <a:ext uri="{0D108BD9-81ED-4DB2-BD59-A6C34878D82A}">
                    <a16:rowId xmlns:a16="http://schemas.microsoft.com/office/drawing/2014/main" val="949068750"/>
                  </a:ext>
                </a:extLst>
              </a:tr>
              <a:tr h="340691">
                <a:tc>
                  <a:txBody>
                    <a:bodyPr/>
                    <a:lstStyle/>
                    <a:p>
                      <a:r>
                        <a:rPr kumimoji="1" lang="ja-JP" altLang="en-US" sz="1400" dirty="0">
                          <a:latin typeface="ＭＳ ゴシック" panose="020B0609070205080204" pitchFamily="49" charset="-128"/>
                          <a:ea typeface="ＭＳ ゴシック" panose="020B0609070205080204" pitchFamily="49" charset="-128"/>
                        </a:rPr>
                        <a:t>プロジェクト期間</a:t>
                      </a:r>
                    </a:p>
                  </a:txBody>
                  <a:tcPr/>
                </a:tc>
                <a:tc>
                  <a:txBody>
                    <a:bodyPr/>
                    <a:lstStyle/>
                    <a:p>
                      <a:r>
                        <a:rPr kumimoji="1" lang="en-US" altLang="ja-JP" sz="1400" dirty="0">
                          <a:latin typeface="ＭＳ ゴシック" panose="020B0609070205080204" pitchFamily="49" charset="-128"/>
                          <a:ea typeface="ＭＳ ゴシック" panose="020B0609070205080204" pitchFamily="49" charset="-128"/>
                        </a:rPr>
                        <a:t>2023-05-01</a:t>
                      </a:r>
                      <a:r>
                        <a:rPr kumimoji="1" lang="ja-JP" altLang="en-US" sz="1400" dirty="0">
                          <a:latin typeface="ＭＳ ゴシック" panose="020B0609070205080204" pitchFamily="49" charset="-128"/>
                          <a:ea typeface="ＭＳ ゴシック" panose="020B0609070205080204" pitchFamily="49" charset="-128"/>
                        </a:rPr>
                        <a:t>～</a:t>
                      </a:r>
                      <a:r>
                        <a:rPr kumimoji="1" lang="en-US" altLang="ja-JP" sz="1400" dirty="0">
                          <a:latin typeface="ＭＳ ゴシック" panose="020B0609070205080204" pitchFamily="49" charset="-128"/>
                          <a:ea typeface="ＭＳ ゴシック" panose="020B0609070205080204" pitchFamily="49" charset="-128"/>
                        </a:rPr>
                        <a:t>2023-12-31</a:t>
                      </a:r>
                    </a:p>
                  </a:txBody>
                  <a:tcPr/>
                </a:tc>
                <a:extLst>
                  <a:ext uri="{0D108BD9-81ED-4DB2-BD59-A6C34878D82A}">
                    <a16:rowId xmlns:a16="http://schemas.microsoft.com/office/drawing/2014/main" val="236950895"/>
                  </a:ext>
                </a:extLst>
              </a:tr>
              <a:tr h="340691">
                <a:tc>
                  <a:txBody>
                    <a:bodyPr/>
                    <a:lstStyle/>
                    <a:p>
                      <a:r>
                        <a:rPr kumimoji="1" lang="ja-JP" altLang="en-US" sz="1400" dirty="0">
                          <a:latin typeface="ＭＳ ゴシック" panose="020B0609070205080204" pitchFamily="49" charset="-128"/>
                          <a:ea typeface="ＭＳ ゴシック" panose="020B0609070205080204" pitchFamily="49" charset="-128"/>
                        </a:rPr>
                        <a:t>参画した工程</a:t>
                      </a:r>
                    </a:p>
                  </a:txBody>
                  <a:tcPr/>
                </a:tc>
                <a:tc>
                  <a:txBody>
                    <a:bodyPr/>
                    <a:lstStyle/>
                    <a:p>
                      <a:r>
                        <a:rPr kumimoji="1" lang="en-US" altLang="ja-JP" sz="1400" dirty="0">
                          <a:latin typeface="ＭＳ ゴシック" panose="020B0609070205080204" pitchFamily="49" charset="-128"/>
                          <a:ea typeface="ＭＳ ゴシック" panose="020B0609070205080204" pitchFamily="49" charset="-128"/>
                        </a:rPr>
                        <a:t>SS,PG,PT,IT,ST</a:t>
                      </a:r>
                      <a:endParaRPr kumimoji="1" lang="ja-JP" altLang="en-US" sz="1400" dirty="0">
                        <a:latin typeface="ＭＳ ゴシック" panose="020B0609070205080204" pitchFamily="49" charset="-128"/>
                        <a:ea typeface="ＭＳ ゴシック" panose="020B0609070205080204" pitchFamily="49" charset="-128"/>
                      </a:endParaRPr>
                    </a:p>
                  </a:txBody>
                  <a:tcPr/>
                </a:tc>
                <a:extLst>
                  <a:ext uri="{0D108BD9-81ED-4DB2-BD59-A6C34878D82A}">
                    <a16:rowId xmlns:a16="http://schemas.microsoft.com/office/drawing/2014/main" val="3135635339"/>
                  </a:ext>
                </a:extLst>
              </a:tr>
              <a:tr h="338481">
                <a:tc>
                  <a:txBody>
                    <a:bodyPr/>
                    <a:lstStyle/>
                    <a:p>
                      <a:r>
                        <a:rPr kumimoji="1" lang="ja-JP" altLang="en-US" sz="1400" b="0" i="0" kern="1200" dirty="0">
                          <a:solidFill>
                            <a:schemeClr val="dk1"/>
                          </a:solidFill>
                          <a:effectLst/>
                          <a:latin typeface="ＭＳ ゴシック" panose="020B0609070205080204" pitchFamily="49" charset="-128"/>
                          <a:ea typeface="ＭＳ ゴシック" panose="020B0609070205080204" pitchFamily="49" charset="-128"/>
                          <a:cs typeface="+mn-cs"/>
                        </a:rPr>
                        <a:t>言語</a:t>
                      </a:r>
                      <a:endParaRPr kumimoji="1" lang="ja-JP" altLang="en-US" sz="1400" dirty="0">
                        <a:latin typeface="ＭＳ ゴシック" panose="020B0609070205080204" pitchFamily="49" charset="-128"/>
                        <a:ea typeface="ＭＳ ゴシック" panose="020B0609070205080204" pitchFamily="49" charset="-128"/>
                      </a:endParaRPr>
                    </a:p>
                  </a:txBody>
                  <a:tcPr/>
                </a:tc>
                <a:tc>
                  <a:txBody>
                    <a:bodyPr/>
                    <a:lstStyle/>
                    <a:p>
                      <a:r>
                        <a:rPr kumimoji="1" lang="en-US" altLang="ja-JP" sz="1400" b="0" i="0" kern="1200" dirty="0">
                          <a:solidFill>
                            <a:schemeClr val="dk1"/>
                          </a:solidFill>
                          <a:effectLst/>
                          <a:latin typeface="ＭＳ ゴシック" panose="020B0609070205080204" pitchFamily="49" charset="-128"/>
                          <a:ea typeface="ＭＳ ゴシック" panose="020B0609070205080204" pitchFamily="49" charset="-128"/>
                          <a:cs typeface="+mn-cs"/>
                        </a:rPr>
                        <a:t>Java</a:t>
                      </a:r>
                      <a:r>
                        <a:rPr kumimoji="1" lang="ja-JP" altLang="en-US" sz="1400" b="0" i="0" kern="1200" dirty="0">
                          <a:solidFill>
                            <a:schemeClr val="dk1"/>
                          </a:solidFill>
                          <a:effectLst/>
                          <a:latin typeface="ＭＳ ゴシック" panose="020B0609070205080204" pitchFamily="49" charset="-128"/>
                          <a:ea typeface="ＭＳ ゴシック" panose="020B0609070205080204" pitchFamily="49" charset="-128"/>
                          <a:cs typeface="+mn-cs"/>
                        </a:rPr>
                        <a:t>、</a:t>
                      </a:r>
                      <a:r>
                        <a:rPr kumimoji="1" lang="en-US" altLang="ja-JP" sz="1400" b="0" i="0" kern="1200" dirty="0">
                          <a:solidFill>
                            <a:schemeClr val="dk1"/>
                          </a:solidFill>
                          <a:effectLst/>
                          <a:highlight>
                            <a:srgbClr val="FFFF00"/>
                          </a:highlight>
                          <a:latin typeface="ＭＳ ゴシック" panose="020B0609070205080204" pitchFamily="49" charset="-128"/>
                          <a:ea typeface="ＭＳ ゴシック" panose="020B0609070205080204" pitchFamily="49" charset="-128"/>
                          <a:cs typeface="+mn-cs"/>
                        </a:rPr>
                        <a:t>Velocity</a:t>
                      </a:r>
                      <a:r>
                        <a:rPr kumimoji="1" lang="ja-JP" altLang="en-US" sz="1400" b="0" i="0" kern="1200" dirty="0">
                          <a:solidFill>
                            <a:schemeClr val="dk1"/>
                          </a:solidFill>
                          <a:effectLst/>
                          <a:latin typeface="ＭＳ ゴシック" panose="020B0609070205080204" pitchFamily="49" charset="-128"/>
                          <a:ea typeface="ＭＳ ゴシック" panose="020B0609070205080204" pitchFamily="49" charset="-128"/>
                          <a:cs typeface="+mn-cs"/>
                        </a:rPr>
                        <a:t>、</a:t>
                      </a:r>
                      <a:r>
                        <a:rPr kumimoji="1" lang="en-US" altLang="ja-JP" sz="1400" b="0" i="0" kern="1200" dirty="0">
                          <a:solidFill>
                            <a:schemeClr val="dk1"/>
                          </a:solidFill>
                          <a:effectLst/>
                          <a:latin typeface="ＭＳ ゴシック" panose="020B0609070205080204" pitchFamily="49" charset="-128"/>
                          <a:ea typeface="ＭＳ ゴシック" panose="020B0609070205080204" pitchFamily="49" charset="-128"/>
                          <a:cs typeface="+mn-cs"/>
                        </a:rPr>
                        <a:t>HTML</a:t>
                      </a:r>
                      <a:r>
                        <a:rPr kumimoji="1" lang="ja-JP" altLang="en-US" sz="1400" b="0" i="0" kern="1200" dirty="0">
                          <a:solidFill>
                            <a:schemeClr val="dk1"/>
                          </a:solidFill>
                          <a:effectLst/>
                          <a:latin typeface="ＭＳ ゴシック" panose="020B0609070205080204" pitchFamily="49" charset="-128"/>
                          <a:ea typeface="ＭＳ ゴシック" panose="020B0609070205080204" pitchFamily="49" charset="-128"/>
                          <a:cs typeface="+mn-cs"/>
                        </a:rPr>
                        <a:t>、</a:t>
                      </a:r>
                      <a:r>
                        <a:rPr kumimoji="1" lang="en-US" altLang="ja-JP" sz="1400" b="0" i="0" kern="1200" dirty="0">
                          <a:solidFill>
                            <a:schemeClr val="dk1"/>
                          </a:solidFill>
                          <a:effectLst/>
                          <a:latin typeface="ＭＳ ゴシック" panose="020B0609070205080204" pitchFamily="49" charset="-128"/>
                          <a:ea typeface="ＭＳ ゴシック" panose="020B0609070205080204" pitchFamily="49" charset="-128"/>
                          <a:cs typeface="+mn-cs"/>
                        </a:rPr>
                        <a:t>CSS</a:t>
                      </a:r>
                      <a:r>
                        <a:rPr kumimoji="1" lang="ja-JP" altLang="en-US" sz="1400" b="0" i="0" kern="1200" dirty="0">
                          <a:solidFill>
                            <a:schemeClr val="dk1"/>
                          </a:solidFill>
                          <a:effectLst/>
                          <a:latin typeface="ＭＳ ゴシック" panose="020B0609070205080204" pitchFamily="49" charset="-128"/>
                          <a:ea typeface="ＭＳ ゴシック" panose="020B0609070205080204" pitchFamily="49" charset="-128"/>
                          <a:cs typeface="+mn-cs"/>
                        </a:rPr>
                        <a:t>、</a:t>
                      </a:r>
                      <a:r>
                        <a:rPr kumimoji="1" lang="en-US" altLang="ja-JP" sz="1400" b="0" i="0" kern="1200" dirty="0">
                          <a:solidFill>
                            <a:schemeClr val="dk1"/>
                          </a:solidFill>
                          <a:effectLst/>
                          <a:latin typeface="ＭＳ ゴシック" panose="020B0609070205080204" pitchFamily="49" charset="-128"/>
                          <a:ea typeface="ＭＳ ゴシック" panose="020B0609070205080204" pitchFamily="49" charset="-128"/>
                          <a:cs typeface="+mn-cs"/>
                        </a:rPr>
                        <a:t>JS</a:t>
                      </a:r>
                      <a:endParaRPr kumimoji="1" lang="ja-JP" altLang="en-US" sz="1400" dirty="0">
                        <a:latin typeface="ＭＳ ゴシック" panose="020B0609070205080204" pitchFamily="49" charset="-128"/>
                        <a:ea typeface="ＭＳ ゴシック" panose="020B0609070205080204" pitchFamily="49" charset="-128"/>
                      </a:endParaRPr>
                    </a:p>
                  </a:txBody>
                  <a:tcPr/>
                </a:tc>
                <a:extLst>
                  <a:ext uri="{0D108BD9-81ED-4DB2-BD59-A6C34878D82A}">
                    <a16:rowId xmlns:a16="http://schemas.microsoft.com/office/drawing/2014/main" val="3953665209"/>
                  </a:ext>
                </a:extLst>
              </a:tr>
              <a:tr h="338481">
                <a:tc>
                  <a:txBody>
                    <a:bodyPr/>
                    <a:lstStyle/>
                    <a:p>
                      <a:r>
                        <a:rPr kumimoji="1" lang="ja-JP" altLang="en-US" sz="1400" b="0" i="0" kern="1200" dirty="0">
                          <a:solidFill>
                            <a:schemeClr val="dk1"/>
                          </a:solidFill>
                          <a:effectLst/>
                          <a:latin typeface="ＭＳ ゴシック" panose="020B0609070205080204" pitchFamily="49" charset="-128"/>
                          <a:ea typeface="ＭＳ ゴシック" panose="020B0609070205080204" pitchFamily="49" charset="-128"/>
                          <a:cs typeface="+mn-cs"/>
                        </a:rPr>
                        <a:t>商流</a:t>
                      </a:r>
                      <a:endParaRPr kumimoji="1" lang="ja-JP" altLang="en-US" sz="1400" dirty="0">
                        <a:latin typeface="ＭＳ ゴシック" panose="020B0609070205080204" pitchFamily="49" charset="-128"/>
                        <a:ea typeface="ＭＳ ゴシック" panose="020B0609070205080204" pitchFamily="49" charset="-128"/>
                      </a:endParaRPr>
                    </a:p>
                  </a:txBody>
                  <a:tcPr/>
                </a:tc>
                <a:tc>
                  <a:txBody>
                    <a:bodyPr/>
                    <a:lstStyle/>
                    <a:p>
                      <a:r>
                        <a:rPr kumimoji="1" lang="ja-JP" altLang="en-US" sz="1400" b="0" i="0" kern="1200" dirty="0">
                          <a:solidFill>
                            <a:schemeClr val="dk1"/>
                          </a:solidFill>
                          <a:effectLst/>
                          <a:latin typeface="ＭＳ ゴシック" panose="020B0609070205080204" pitchFamily="49" charset="-128"/>
                          <a:ea typeface="ＭＳ ゴシック" panose="020B0609070205080204" pitchFamily="49" charset="-128"/>
                          <a:cs typeface="+mn-cs"/>
                        </a:rPr>
                        <a:t>東京都競馬株式会社⇒富士通⇒テクノブレイブ</a:t>
                      </a:r>
                      <a:endParaRPr kumimoji="1" lang="ja-JP" altLang="en-US" sz="1400" dirty="0">
                        <a:latin typeface="ＭＳ ゴシック" panose="020B0609070205080204" pitchFamily="49" charset="-128"/>
                        <a:ea typeface="ＭＳ ゴシック" panose="020B0609070205080204" pitchFamily="49" charset="-128"/>
                      </a:endParaRPr>
                    </a:p>
                  </a:txBody>
                  <a:tcPr/>
                </a:tc>
                <a:extLst>
                  <a:ext uri="{0D108BD9-81ED-4DB2-BD59-A6C34878D82A}">
                    <a16:rowId xmlns:a16="http://schemas.microsoft.com/office/drawing/2014/main" val="797115900"/>
                  </a:ext>
                </a:extLst>
              </a:tr>
              <a:tr h="340691">
                <a:tc>
                  <a:txBody>
                    <a:bodyPr/>
                    <a:lstStyle/>
                    <a:p>
                      <a:r>
                        <a:rPr kumimoji="1" lang="ja-JP" altLang="en-US" sz="1400" dirty="0">
                          <a:latin typeface="ＭＳ ゴシック" panose="020B0609070205080204" pitchFamily="49" charset="-128"/>
                          <a:ea typeface="ＭＳ ゴシック" panose="020B0609070205080204" pitchFamily="49" charset="-128"/>
                        </a:rPr>
                        <a:t>特徴</a:t>
                      </a:r>
                    </a:p>
                  </a:txBody>
                  <a:tcPr/>
                </a:tc>
                <a:tc>
                  <a:txBody>
                    <a:bodyPr/>
                    <a:lstStyle/>
                    <a:p>
                      <a:r>
                        <a:rPr kumimoji="1" lang="ja-JP" altLang="en-US" sz="1400" dirty="0">
                          <a:highlight>
                            <a:srgbClr val="17E793"/>
                          </a:highlight>
                          <a:latin typeface="ＭＳ ゴシック" panose="020B0609070205080204" pitchFamily="49" charset="-128"/>
                          <a:ea typeface="ＭＳ ゴシック" panose="020B0609070205080204" pitchFamily="49" charset="-128"/>
                        </a:rPr>
                        <a:t>キャッシュ</a:t>
                      </a:r>
                      <a:r>
                        <a:rPr kumimoji="1" lang="ja-JP" altLang="en-US" sz="1400" dirty="0">
                          <a:latin typeface="ＭＳ ゴシック" panose="020B0609070205080204" pitchFamily="49" charset="-128"/>
                          <a:ea typeface="ＭＳ ゴシック" panose="020B0609070205080204" pitchFamily="49" charset="-128"/>
                        </a:rPr>
                        <a:t>を使って速度を向上する</a:t>
                      </a:r>
                    </a:p>
                  </a:txBody>
                  <a:tcPr/>
                </a:tc>
                <a:extLst>
                  <a:ext uri="{0D108BD9-81ED-4DB2-BD59-A6C34878D82A}">
                    <a16:rowId xmlns:a16="http://schemas.microsoft.com/office/drawing/2014/main" val="3369961661"/>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ja-JP" dirty="0"/>
              <a:t>UI</a:t>
            </a:r>
            <a:r>
              <a:rPr lang="ja-JP" altLang="en-US" dirty="0"/>
              <a:t>・</a:t>
            </a:r>
            <a:r>
              <a:rPr lang="en-US" altLang="ja-JP" dirty="0"/>
              <a:t>UX</a:t>
            </a:r>
            <a:r>
              <a:rPr lang="ja-JP" altLang="en-US" dirty="0"/>
              <a:t>の改善</a:t>
            </a:r>
            <a:endParaRPr lang="ko-KR" altLang="en-US" dirty="0">
              <a:solidFill>
                <a:srgbClr val="17E793"/>
              </a:solidFill>
            </a:endParaRPr>
          </a:p>
        </p:txBody>
      </p:sp>
      <p:pic>
        <p:nvPicPr>
          <p:cNvPr id="6" name="Picture 5">
            <a:extLst>
              <a:ext uri="{FF2B5EF4-FFF2-40B4-BE49-F238E27FC236}">
                <a16:creationId xmlns:a16="http://schemas.microsoft.com/office/drawing/2014/main" id="{C45E1A0F-0B84-B74E-76E1-299EA8B29AAD}"/>
              </a:ext>
            </a:extLst>
          </p:cNvPr>
          <p:cNvPicPr>
            <a:picLocks noChangeAspect="1"/>
          </p:cNvPicPr>
          <p:nvPr/>
        </p:nvPicPr>
        <p:blipFill>
          <a:blip r:embed="rId2"/>
          <a:stretch>
            <a:fillRect/>
          </a:stretch>
        </p:blipFill>
        <p:spPr>
          <a:xfrm>
            <a:off x="1270670" y="2047294"/>
            <a:ext cx="3024111" cy="1656184"/>
          </a:xfrm>
          <a:prstGeom prst="rect">
            <a:avLst/>
          </a:prstGeom>
        </p:spPr>
      </p:pic>
      <p:pic>
        <p:nvPicPr>
          <p:cNvPr id="4" name="Picture 3">
            <a:extLst>
              <a:ext uri="{FF2B5EF4-FFF2-40B4-BE49-F238E27FC236}">
                <a16:creationId xmlns:a16="http://schemas.microsoft.com/office/drawing/2014/main" id="{87705D6D-760F-D4B2-9CFA-759A47F41868}"/>
              </a:ext>
            </a:extLst>
          </p:cNvPr>
          <p:cNvPicPr>
            <a:picLocks noChangeAspect="1"/>
          </p:cNvPicPr>
          <p:nvPr/>
        </p:nvPicPr>
        <p:blipFill>
          <a:blip r:embed="rId3"/>
          <a:stretch>
            <a:fillRect/>
          </a:stretch>
        </p:blipFill>
        <p:spPr>
          <a:xfrm>
            <a:off x="6095206" y="2031884"/>
            <a:ext cx="3051603" cy="1656184"/>
          </a:xfrm>
          <a:prstGeom prst="rect">
            <a:avLst/>
          </a:prstGeom>
        </p:spPr>
      </p:pic>
      <p:sp>
        <p:nvSpPr>
          <p:cNvPr id="11" name="Rectangle 10">
            <a:extLst>
              <a:ext uri="{FF2B5EF4-FFF2-40B4-BE49-F238E27FC236}">
                <a16:creationId xmlns:a16="http://schemas.microsoft.com/office/drawing/2014/main" id="{3DEE0604-C8B6-DD55-D275-1E948138ACBE}"/>
              </a:ext>
            </a:extLst>
          </p:cNvPr>
          <p:cNvSpPr/>
          <p:nvPr/>
        </p:nvSpPr>
        <p:spPr>
          <a:xfrm>
            <a:off x="262558" y="1184403"/>
            <a:ext cx="10801200" cy="61035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latin typeface="ＭＳ Ｐゴシック" panose="020B0600070205080204" pitchFamily="50" charset="-128"/>
                <a:ea typeface="ＭＳ Ｐゴシック" panose="020B0600070205080204" pitchFamily="50" charset="-128"/>
              </a:rPr>
              <a:t>今回のプロジェクトよりどのように</a:t>
            </a:r>
            <a:r>
              <a:rPr kumimoji="1" lang="en-US" altLang="ja-JP" dirty="0">
                <a:solidFill>
                  <a:schemeClr val="tx1"/>
                </a:solidFill>
                <a:latin typeface="ＭＳ Ｐゴシック" panose="020B0600070205080204" pitchFamily="50" charset="-128"/>
                <a:ea typeface="ＭＳ Ｐゴシック" panose="020B0600070205080204" pitchFamily="50" charset="-128"/>
              </a:rPr>
              <a:t>UI</a:t>
            </a:r>
            <a:r>
              <a:rPr kumimoji="1" lang="ja-JP" altLang="en-US" dirty="0">
                <a:solidFill>
                  <a:schemeClr val="tx1"/>
                </a:solidFill>
                <a:latin typeface="ＭＳ Ｐゴシック" panose="020B0600070205080204" pitchFamily="50" charset="-128"/>
                <a:ea typeface="ＭＳ Ｐゴシック" panose="020B0600070205080204" pitchFamily="50" charset="-128"/>
              </a:rPr>
              <a:t>・</a:t>
            </a:r>
            <a:r>
              <a:rPr kumimoji="1" lang="en-US" altLang="ja-JP" dirty="0">
                <a:solidFill>
                  <a:schemeClr val="tx1"/>
                </a:solidFill>
                <a:latin typeface="ＭＳ Ｐゴシック" panose="020B0600070205080204" pitchFamily="50" charset="-128"/>
                <a:ea typeface="ＭＳ Ｐゴシック" panose="020B0600070205080204" pitchFamily="50" charset="-128"/>
              </a:rPr>
              <a:t>UX</a:t>
            </a:r>
            <a:r>
              <a:rPr kumimoji="1" lang="ja-JP" altLang="en-US" dirty="0">
                <a:solidFill>
                  <a:schemeClr val="tx1"/>
                </a:solidFill>
                <a:latin typeface="ＭＳ Ｐゴシック" panose="020B0600070205080204" pitchFamily="50" charset="-128"/>
                <a:ea typeface="ＭＳ Ｐゴシック" panose="020B0600070205080204" pitchFamily="50" charset="-128"/>
              </a:rPr>
              <a:t>が改善されるか分かるように</a:t>
            </a:r>
            <a:endParaRPr kumimoji="1" lang="en-US" altLang="ja-JP" dirty="0">
              <a:solidFill>
                <a:schemeClr val="tx1"/>
              </a:solidFill>
              <a:latin typeface="ＭＳ Ｐゴシック" panose="020B0600070205080204" pitchFamily="50" charset="-128"/>
              <a:ea typeface="ＭＳ Ｐゴシック" panose="020B0600070205080204" pitchFamily="50" charset="-128"/>
            </a:endParaRPr>
          </a:p>
          <a:p>
            <a:r>
              <a:rPr kumimoji="1" lang="ja-JP" altLang="en-US" dirty="0">
                <a:solidFill>
                  <a:schemeClr val="tx1"/>
                </a:solidFill>
                <a:latin typeface="ＭＳ Ｐゴシック" panose="020B0600070205080204" pitchFamily="50" charset="-128"/>
                <a:ea typeface="ＭＳ Ｐゴシック" panose="020B0600070205080204" pitchFamily="50" charset="-128"/>
              </a:rPr>
              <a:t>トップページの改善前と後を比較しました。</a:t>
            </a:r>
          </a:p>
        </p:txBody>
      </p:sp>
      <p:pic>
        <p:nvPicPr>
          <p:cNvPr id="18" name="Picture 17">
            <a:extLst>
              <a:ext uri="{FF2B5EF4-FFF2-40B4-BE49-F238E27FC236}">
                <a16:creationId xmlns:a16="http://schemas.microsoft.com/office/drawing/2014/main" id="{CFDA9F27-5B2D-9D0C-5CC7-8CEBAFB05918}"/>
              </a:ext>
            </a:extLst>
          </p:cNvPr>
          <p:cNvPicPr>
            <a:picLocks noChangeAspect="1"/>
          </p:cNvPicPr>
          <p:nvPr/>
        </p:nvPicPr>
        <p:blipFill>
          <a:blip r:embed="rId4"/>
          <a:stretch>
            <a:fillRect/>
          </a:stretch>
        </p:blipFill>
        <p:spPr>
          <a:xfrm>
            <a:off x="6530720" y="4046252"/>
            <a:ext cx="2007493" cy="2623902"/>
          </a:xfrm>
          <a:prstGeom prst="rect">
            <a:avLst/>
          </a:prstGeom>
        </p:spPr>
      </p:pic>
      <p:pic>
        <p:nvPicPr>
          <p:cNvPr id="20" name="Picture 19">
            <a:extLst>
              <a:ext uri="{FF2B5EF4-FFF2-40B4-BE49-F238E27FC236}">
                <a16:creationId xmlns:a16="http://schemas.microsoft.com/office/drawing/2014/main" id="{8CD5D915-A6C3-713B-BC2F-5945CCFD358F}"/>
              </a:ext>
            </a:extLst>
          </p:cNvPr>
          <p:cNvPicPr>
            <a:picLocks noChangeAspect="1"/>
          </p:cNvPicPr>
          <p:nvPr/>
        </p:nvPicPr>
        <p:blipFill>
          <a:blip r:embed="rId5"/>
          <a:stretch>
            <a:fillRect/>
          </a:stretch>
        </p:blipFill>
        <p:spPr>
          <a:xfrm>
            <a:off x="1580847" y="3965088"/>
            <a:ext cx="2403756" cy="2803559"/>
          </a:xfrm>
          <a:prstGeom prst="rect">
            <a:avLst/>
          </a:prstGeom>
        </p:spPr>
      </p:pic>
      <p:cxnSp>
        <p:nvCxnSpPr>
          <p:cNvPr id="27" name="Straight Arrow Connector 26">
            <a:extLst>
              <a:ext uri="{FF2B5EF4-FFF2-40B4-BE49-F238E27FC236}">
                <a16:creationId xmlns:a16="http://schemas.microsoft.com/office/drawing/2014/main" id="{534413BD-E4C0-7F9A-6214-21990193BF94}"/>
              </a:ext>
            </a:extLst>
          </p:cNvPr>
          <p:cNvCxnSpPr>
            <a:stCxn id="6" idx="3"/>
            <a:endCxn id="4" idx="1"/>
          </p:cNvCxnSpPr>
          <p:nvPr/>
        </p:nvCxnSpPr>
        <p:spPr>
          <a:xfrm flipV="1">
            <a:off x="4294781" y="2859976"/>
            <a:ext cx="1800425" cy="15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C97E55D-7870-C3EF-4B37-BEEF35C42C07}"/>
              </a:ext>
            </a:extLst>
          </p:cNvPr>
          <p:cNvCxnSpPr>
            <a:cxnSpLocks/>
            <a:stCxn id="20" idx="3"/>
            <a:endCxn id="18" idx="1"/>
          </p:cNvCxnSpPr>
          <p:nvPr/>
        </p:nvCxnSpPr>
        <p:spPr>
          <a:xfrm flipV="1">
            <a:off x="3984603" y="5358203"/>
            <a:ext cx="2546117" cy="8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678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randombar(horizontal)">
                                      <p:cBhvr>
                                        <p:cTn id="11" dur="500"/>
                                        <p:tgtEl>
                                          <p:spTgt spid="27"/>
                                        </p:tgtEl>
                                      </p:cBhvr>
                                    </p:animEffect>
                                  </p:childTnLst>
                                </p:cTn>
                              </p:par>
                              <p:par>
                                <p:cTn id="12" presetID="14" presetClass="entr" presetSubtype="1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randombar(horizontal)">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randombar(horizontal)">
                                      <p:cBhvr>
                                        <p:cTn id="23" dur="500"/>
                                        <p:tgtEl>
                                          <p:spTgt spid="28"/>
                                        </p:tgtEl>
                                      </p:cBhvr>
                                    </p:animEffect>
                                  </p:childTnLst>
                                </p:cTn>
                              </p:par>
                              <p:par>
                                <p:cTn id="24" presetID="14" presetClass="entr" presetSubtype="1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randombar(horizontal)">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9"/>
          <p:cNvSpPr txBox="1">
            <a:spLocks noChangeArrowheads="1"/>
          </p:cNvSpPr>
          <p:nvPr/>
        </p:nvSpPr>
        <p:spPr bwMode="auto">
          <a:xfrm>
            <a:off x="8327454" y="3213770"/>
            <a:ext cx="2304256" cy="162089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R="0" indent="-228600" fontAlgn="base">
              <a:lnSpc>
                <a:spcPct val="200000"/>
              </a:lnSpc>
              <a:spcBef>
                <a:spcPct val="0"/>
              </a:spcBef>
              <a:spcAft>
                <a:spcPct val="0"/>
              </a:spcAft>
              <a:buClrTx/>
              <a:buSzTx/>
              <a:buFont typeface="+mj-lt"/>
              <a:buAutoNum type="arabicPeriod"/>
              <a:tabLst/>
            </a:pPr>
            <a:r>
              <a:rPr kumimoji="1" lang="ja-JP" altLang="en-US" sz="1300" dirty="0">
                <a:solidFill>
                  <a:schemeClr val="bg1"/>
                </a:solidFill>
                <a:latin typeface="ＭＳ ゴシック" panose="020B0609070205080204" pitchFamily="49" charset="-128"/>
                <a:ea typeface="ＭＳ ゴシック" panose="020B0609070205080204" pitchFamily="49" charset="-128"/>
                <a:cs typeface="굴림" pitchFamily="50" charset="-127"/>
              </a:rPr>
              <a:t>レスポンシブ</a:t>
            </a:r>
            <a:endParaRPr kumimoji="1" lang="en-US" altLang="ja-JP" sz="1300" dirty="0">
              <a:solidFill>
                <a:schemeClr val="bg1"/>
              </a:solidFill>
              <a:latin typeface="ＭＳ ゴシック" panose="020B0609070205080204" pitchFamily="49" charset="-128"/>
              <a:ea typeface="ＭＳ ゴシック" panose="020B0609070205080204" pitchFamily="49" charset="-128"/>
              <a:cs typeface="굴림" pitchFamily="50" charset="-127"/>
            </a:endParaRPr>
          </a:p>
          <a:p>
            <a:pPr marR="0" indent="-228600" fontAlgn="base">
              <a:lnSpc>
                <a:spcPct val="200000"/>
              </a:lnSpc>
              <a:spcBef>
                <a:spcPct val="0"/>
              </a:spcBef>
              <a:spcAft>
                <a:spcPct val="0"/>
              </a:spcAft>
              <a:buClrTx/>
              <a:buSzTx/>
              <a:buFont typeface="+mj-lt"/>
              <a:buAutoNum type="arabicPeriod"/>
              <a:tabLst/>
            </a:pPr>
            <a:r>
              <a:rPr kumimoji="1" lang="en-US" altLang="ja-JP" sz="1300" dirty="0">
                <a:solidFill>
                  <a:schemeClr val="bg1"/>
                </a:solidFill>
                <a:latin typeface="ＭＳ ゴシック" panose="020B0609070205080204" pitchFamily="49" charset="-128"/>
                <a:ea typeface="ＭＳ ゴシック" panose="020B0609070205080204" pitchFamily="49" charset="-128"/>
                <a:cs typeface="굴림" pitchFamily="50" charset="-127"/>
              </a:rPr>
              <a:t>Velocity</a:t>
            </a:r>
          </a:p>
          <a:p>
            <a:pPr marR="0" indent="-228600" fontAlgn="base">
              <a:lnSpc>
                <a:spcPct val="200000"/>
              </a:lnSpc>
              <a:spcBef>
                <a:spcPct val="0"/>
              </a:spcBef>
              <a:spcAft>
                <a:spcPct val="0"/>
              </a:spcAft>
              <a:buClrTx/>
              <a:buSzTx/>
              <a:buFont typeface="+mj-lt"/>
              <a:buAutoNum type="arabicPeriod"/>
              <a:tabLst/>
            </a:pPr>
            <a:r>
              <a:rPr kumimoji="1" lang="ja-JP" altLang="en-US" sz="1300" dirty="0">
                <a:solidFill>
                  <a:schemeClr val="bg1"/>
                </a:solidFill>
                <a:latin typeface="ＭＳ ゴシック" panose="020B0609070205080204" pitchFamily="49" charset="-128"/>
                <a:ea typeface="ＭＳ ゴシック" panose="020B0609070205080204" pitchFamily="49" charset="-128"/>
                <a:cs typeface="굴림" pitchFamily="50" charset="-127"/>
              </a:rPr>
              <a:t>再発防止</a:t>
            </a:r>
            <a:endParaRPr kumimoji="1" lang="en-US" altLang="ja-JP" sz="1300" dirty="0">
              <a:solidFill>
                <a:schemeClr val="bg1"/>
              </a:solidFill>
              <a:latin typeface="ＭＳ ゴシック" panose="020B0609070205080204" pitchFamily="49" charset="-128"/>
              <a:ea typeface="ＭＳ ゴシック" panose="020B0609070205080204" pitchFamily="49" charset="-128"/>
              <a:cs typeface="굴림" pitchFamily="50" charset="-127"/>
            </a:endParaRPr>
          </a:p>
          <a:p>
            <a:pPr marR="0" indent="-228600" fontAlgn="base">
              <a:lnSpc>
                <a:spcPct val="200000"/>
              </a:lnSpc>
              <a:spcBef>
                <a:spcPct val="0"/>
              </a:spcBef>
              <a:spcAft>
                <a:spcPct val="0"/>
              </a:spcAft>
              <a:buClrTx/>
              <a:buSzTx/>
              <a:buFont typeface="+mj-lt"/>
              <a:buAutoNum type="arabicPeriod"/>
              <a:tabLst/>
            </a:pPr>
            <a:r>
              <a:rPr kumimoji="1" lang="ja-JP" altLang="en-US" sz="1300" dirty="0">
                <a:solidFill>
                  <a:schemeClr val="bg1"/>
                </a:solidFill>
                <a:latin typeface="ＭＳ ゴシック" panose="020B0609070205080204" pitchFamily="49" charset="-128"/>
                <a:ea typeface="ＭＳ ゴシック" panose="020B0609070205080204" pitchFamily="49" charset="-128"/>
                <a:cs typeface="굴림" pitchFamily="50" charset="-127"/>
              </a:rPr>
              <a:t>キャッシュについて</a:t>
            </a:r>
          </a:p>
        </p:txBody>
      </p:sp>
      <p:sp>
        <p:nvSpPr>
          <p:cNvPr id="2" name="Text Box 4"/>
          <p:cNvSpPr txBox="1">
            <a:spLocks noChangeArrowheads="1"/>
          </p:cNvSpPr>
          <p:nvPr/>
        </p:nvSpPr>
        <p:spPr bwMode="auto">
          <a:xfrm>
            <a:off x="6599262" y="1557586"/>
            <a:ext cx="718710" cy="584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algn="ctr" fontAlgn="base">
              <a:spcBef>
                <a:spcPct val="0"/>
              </a:spcBef>
              <a:spcAft>
                <a:spcPct val="0"/>
              </a:spcAft>
            </a:pPr>
            <a:r>
              <a:rPr kumimoji="1" lang="en-US" altLang="ko-KR" sz="3200" b="1" dirty="0">
                <a:solidFill>
                  <a:srgbClr val="17E793"/>
                </a:solidFill>
                <a:latin typeface="+mj-lt"/>
                <a:ea typeface="맑은 고딕" panose="020B0503020000020004" pitchFamily="50" charset="-127"/>
                <a:cs typeface="굴림" pitchFamily="50" charset="-127"/>
              </a:rPr>
              <a:t>02</a:t>
            </a:r>
            <a:endParaRPr kumimoji="1" lang="ko-KR" altLang="ko-KR" sz="3200" b="1" dirty="0">
              <a:solidFill>
                <a:srgbClr val="17E793"/>
              </a:solidFill>
              <a:latin typeface="+mj-lt"/>
              <a:ea typeface="맑은 고딕" panose="020B0503020000020004" pitchFamily="50" charset="-127"/>
              <a:cs typeface="굴림" pitchFamily="50" charset="-127"/>
            </a:endParaRPr>
          </a:p>
        </p:txBody>
      </p:sp>
      <p:sp>
        <p:nvSpPr>
          <p:cNvPr id="3" name="Text Box 5"/>
          <p:cNvSpPr txBox="1">
            <a:spLocks noChangeArrowheads="1"/>
          </p:cNvSpPr>
          <p:nvPr/>
        </p:nvSpPr>
        <p:spPr bwMode="auto">
          <a:xfrm>
            <a:off x="7172221" y="1599977"/>
            <a:ext cx="3171457" cy="4616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lgn="ctr" fontAlgn="base">
              <a:spcBef>
                <a:spcPct val="0"/>
              </a:spcBef>
              <a:spcAft>
                <a:spcPct val="0"/>
              </a:spcAft>
            </a:pPr>
            <a:r>
              <a:rPr kumimoji="1" lang="ja-JP" altLang="en-US" sz="2400" b="1" dirty="0">
                <a:solidFill>
                  <a:srgbClr val="17E793"/>
                </a:solidFill>
                <a:latin typeface="+mj-lt"/>
                <a:ea typeface="맑은 고딕" panose="020B0503020000020004" pitchFamily="50" charset="-127"/>
                <a:cs typeface="굴림" pitchFamily="50" charset="-127"/>
              </a:rPr>
              <a:t>経験したこと</a:t>
            </a:r>
          </a:p>
        </p:txBody>
      </p:sp>
      <p:pic>
        <p:nvPicPr>
          <p:cNvPr id="10" name="그림 9"/>
          <p:cNvPicPr>
            <a:picLocks noChangeAspect="1"/>
          </p:cNvPicPr>
          <p:nvPr/>
        </p:nvPicPr>
        <p:blipFill>
          <a:blip r:embed="rId2"/>
          <a:stretch>
            <a:fillRect/>
          </a:stretch>
        </p:blipFill>
        <p:spPr>
          <a:xfrm>
            <a:off x="6887294" y="909514"/>
            <a:ext cx="999831" cy="1182727"/>
          </a:xfrm>
          <a:prstGeom prst="rect">
            <a:avLst/>
          </a:prstGeom>
        </p:spPr>
      </p:pic>
    </p:spTree>
    <p:extLst>
      <p:ext uri="{BB962C8B-B14F-4D97-AF65-F5344CB8AC3E}">
        <p14:creationId xmlns:p14="http://schemas.microsoft.com/office/powerpoint/2010/main" val="612441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ja-JP" altLang="en-US" dirty="0">
                <a:solidFill>
                  <a:srgbClr val="17E793"/>
                </a:solidFill>
              </a:rPr>
              <a:t>レスポンシブ</a:t>
            </a:r>
            <a:endParaRPr lang="ko-KR" altLang="en-US" dirty="0">
              <a:solidFill>
                <a:srgbClr val="17E793"/>
              </a:solidFill>
            </a:endParaRPr>
          </a:p>
        </p:txBody>
      </p:sp>
      <p:sp>
        <p:nvSpPr>
          <p:cNvPr id="8" name="Content Placeholder 2">
            <a:extLst>
              <a:ext uri="{FF2B5EF4-FFF2-40B4-BE49-F238E27FC236}">
                <a16:creationId xmlns:a16="http://schemas.microsoft.com/office/drawing/2014/main" id="{C0766293-8B9C-327E-2EEA-8C356E5F6942}"/>
              </a:ext>
            </a:extLst>
          </p:cNvPr>
          <p:cNvSpPr>
            <a:spLocks noGrp="1"/>
          </p:cNvSpPr>
          <p:nvPr>
            <p:ph idx="1"/>
          </p:nvPr>
        </p:nvSpPr>
        <p:spPr>
          <a:xfrm>
            <a:off x="262558" y="1314355"/>
            <a:ext cx="9603275" cy="936104"/>
          </a:xfrm>
        </p:spPr>
        <p:txBody>
          <a:bodyPr>
            <a:normAutofit/>
          </a:bodyPr>
          <a:lstStyle/>
          <a:p>
            <a:pPr marL="0" indent="0">
              <a:buNone/>
            </a:pPr>
            <a:r>
              <a:rPr lang="ja-JP" altLang="en-US" sz="1600" i="0" dirty="0">
                <a:solidFill>
                  <a:schemeClr val="tx1"/>
                </a:solidFill>
                <a:latin typeface="ＭＳ ゴシック" panose="020B0609070205080204" pitchFamily="49" charset="-128"/>
                <a:ea typeface="ＭＳ ゴシック" panose="020B0609070205080204" pitchFamily="49" charset="-128"/>
              </a:rPr>
              <a:t>■ レスポンシブとは</a:t>
            </a:r>
            <a:endParaRPr lang="en-US" altLang="ja-JP" sz="1600" i="0" dirty="0">
              <a:solidFill>
                <a:schemeClr val="tx1"/>
              </a:solidFill>
              <a:latin typeface="ＭＳ ゴシック" panose="020B0609070205080204" pitchFamily="49" charset="-128"/>
              <a:ea typeface="ＭＳ ゴシック" panose="020B0609070205080204" pitchFamily="49" charset="-128"/>
            </a:endParaRPr>
          </a:p>
          <a:p>
            <a:pPr marL="0" indent="0">
              <a:buNone/>
            </a:pPr>
            <a:r>
              <a:rPr lang="ja-JP" altLang="en-US" sz="1600" i="0" dirty="0">
                <a:solidFill>
                  <a:schemeClr val="tx1"/>
                </a:solidFill>
                <a:latin typeface="ＭＳ ゴシック" panose="020B0609070205080204" pitchFamily="49" charset="-128"/>
                <a:ea typeface="ＭＳ ゴシック" panose="020B0609070205080204" pitchFamily="49" charset="-128"/>
              </a:rPr>
              <a:t>一つの</a:t>
            </a:r>
            <a:r>
              <a:rPr lang="en-US" altLang="ja-JP" sz="1600" i="0" dirty="0">
                <a:solidFill>
                  <a:schemeClr val="tx1"/>
                </a:solidFill>
                <a:latin typeface="ＭＳ ゴシック" panose="020B0609070205080204" pitchFamily="49" charset="-128"/>
                <a:ea typeface="ＭＳ ゴシック" panose="020B0609070205080204" pitchFamily="49" charset="-128"/>
              </a:rPr>
              <a:t>Html</a:t>
            </a:r>
            <a:r>
              <a:rPr lang="ja-JP" altLang="en-US" sz="1600" i="0" dirty="0">
                <a:solidFill>
                  <a:schemeClr val="tx1"/>
                </a:solidFill>
                <a:latin typeface="ＭＳ ゴシック" panose="020B0609070205080204" pitchFamily="49" charset="-128"/>
                <a:ea typeface="ＭＳ ゴシック" panose="020B0609070205080204" pitchFamily="49" charset="-128"/>
              </a:rPr>
              <a:t>ファイルを</a:t>
            </a:r>
            <a:r>
              <a:rPr lang="en-US" altLang="ja-JP" sz="1600" i="0" dirty="0" err="1">
                <a:solidFill>
                  <a:schemeClr val="tx1"/>
                </a:solidFill>
                <a:latin typeface="ＭＳ ゴシック" panose="020B0609070205080204" pitchFamily="49" charset="-128"/>
                <a:ea typeface="ＭＳ ゴシック" panose="020B0609070205080204" pitchFamily="49" charset="-128"/>
              </a:rPr>
              <a:t>css</a:t>
            </a:r>
            <a:r>
              <a:rPr lang="ja-JP" altLang="en-US" sz="1600" i="0" dirty="0">
                <a:solidFill>
                  <a:schemeClr val="tx1"/>
                </a:solidFill>
                <a:latin typeface="ＭＳ ゴシック" panose="020B0609070205080204" pitchFamily="49" charset="-128"/>
                <a:ea typeface="ＭＳ ゴシック" panose="020B0609070205080204" pitchFamily="49" charset="-128"/>
              </a:rPr>
              <a:t>を使って表示するレイアウトを調整し、どのデバイス</a:t>
            </a:r>
            <a:r>
              <a:rPr lang="en-US" altLang="ja-JP" sz="1600" i="0" dirty="0">
                <a:solidFill>
                  <a:schemeClr val="tx1"/>
                </a:solidFill>
                <a:latin typeface="ＭＳ ゴシック" panose="020B0609070205080204" pitchFamily="49" charset="-128"/>
                <a:ea typeface="ＭＳ ゴシック" panose="020B0609070205080204" pitchFamily="49" charset="-128"/>
              </a:rPr>
              <a:t>(PC</a:t>
            </a:r>
            <a:r>
              <a:rPr lang="ja-JP" altLang="en-US" sz="1600" i="0" dirty="0">
                <a:solidFill>
                  <a:schemeClr val="tx1"/>
                </a:solidFill>
                <a:latin typeface="ＭＳ ゴシック" panose="020B0609070205080204" pitchFamily="49" charset="-128"/>
                <a:ea typeface="ＭＳ ゴシック" panose="020B0609070205080204" pitchFamily="49" charset="-128"/>
              </a:rPr>
              <a:t>、スマホ、タブレッド等</a:t>
            </a:r>
            <a:r>
              <a:rPr lang="en-US" altLang="ja-JP" sz="1600" i="0" dirty="0">
                <a:solidFill>
                  <a:schemeClr val="tx1"/>
                </a:solidFill>
                <a:latin typeface="ＭＳ ゴシック" panose="020B0609070205080204" pitchFamily="49" charset="-128"/>
                <a:ea typeface="ＭＳ ゴシック" panose="020B0609070205080204" pitchFamily="49" charset="-128"/>
              </a:rPr>
              <a:t>)</a:t>
            </a:r>
            <a:r>
              <a:rPr lang="ja-JP" altLang="en-US" sz="1600" i="0" dirty="0">
                <a:solidFill>
                  <a:schemeClr val="tx1"/>
                </a:solidFill>
                <a:latin typeface="ＭＳ ゴシック" panose="020B0609070205080204" pitchFamily="49" charset="-128"/>
                <a:ea typeface="ＭＳ ゴシック" panose="020B0609070205080204" pitchFamily="49" charset="-128"/>
              </a:rPr>
              <a:t>にも見やすくすること。多くのサイトで採用されている</a:t>
            </a:r>
            <a:r>
              <a:rPr lang="ja-JP" altLang="en-US" sz="1600" i="0" dirty="0">
                <a:solidFill>
                  <a:schemeClr val="tx1"/>
                </a:solidFill>
              </a:rPr>
              <a:t>。</a:t>
            </a:r>
            <a:endParaRPr lang="en-US" altLang="ja-JP" sz="1600" i="0" dirty="0">
              <a:solidFill>
                <a:schemeClr val="tx1"/>
              </a:solidFill>
            </a:endParaRPr>
          </a:p>
          <a:p>
            <a:pPr marL="0" indent="0">
              <a:buNone/>
            </a:pPr>
            <a:endParaRPr lang="en-US" altLang="ja-JP" sz="1600" i="0" dirty="0">
              <a:solidFill>
                <a:schemeClr val="tx1"/>
              </a:solidFill>
            </a:endParaRPr>
          </a:p>
        </p:txBody>
      </p:sp>
      <p:sp>
        <p:nvSpPr>
          <p:cNvPr id="9" name="Content Placeholder 2">
            <a:extLst>
              <a:ext uri="{FF2B5EF4-FFF2-40B4-BE49-F238E27FC236}">
                <a16:creationId xmlns:a16="http://schemas.microsoft.com/office/drawing/2014/main" id="{9C305694-F8A0-6F47-CD3B-9A65F99832B4}"/>
              </a:ext>
            </a:extLst>
          </p:cNvPr>
          <p:cNvSpPr txBox="1">
            <a:spLocks/>
          </p:cNvSpPr>
          <p:nvPr/>
        </p:nvSpPr>
        <p:spPr>
          <a:xfrm>
            <a:off x="262557" y="2246665"/>
            <a:ext cx="9603275" cy="505629"/>
          </a:xfrm>
          <a:prstGeom prst="rect">
            <a:avLst/>
          </a:prstGeom>
        </p:spPr>
        <p:txBody>
          <a:bodyPr vert="horz" lIns="99569" tIns="49785" rIns="99569" bIns="49785" rtlCol="0">
            <a:normAutofit/>
          </a:bodyPr>
          <a:lstStyle>
            <a:lvl1pPr marL="373384" indent="-373384" algn="l" defTabSz="995690" rtl="0" eaLnBrk="1" latinLnBrk="1" hangingPunct="1">
              <a:spcBef>
                <a:spcPct val="20000"/>
              </a:spcBef>
              <a:buFont typeface="Arial" pitchFamily="34" charset="0"/>
              <a:buNone/>
              <a:defRPr lang="ko-KR" altLang="en-US" sz="2000" i="1" kern="1200" baseline="0">
                <a:solidFill>
                  <a:srgbClr val="747275"/>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000" i="1" kern="1200" baseline="0">
                <a:solidFill>
                  <a:srgbClr val="747275"/>
                </a:solidFill>
                <a:latin typeface="+mj-lt"/>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000" i="1" kern="1200" baseline="0">
                <a:solidFill>
                  <a:srgbClr val="747275"/>
                </a:solidFill>
                <a:latin typeface="+mj-lt"/>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000" i="1" kern="1200" baseline="0">
                <a:solidFill>
                  <a:srgbClr val="747275"/>
                </a:solidFill>
                <a:latin typeface="+mj-lt"/>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000" i="1" kern="1200" baseline="0">
                <a:solidFill>
                  <a:srgbClr val="747275"/>
                </a:solidFill>
                <a:latin typeface="+mj-lt"/>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r>
              <a:rPr lang="ja-JP" sz="1600" i="0" dirty="0">
                <a:solidFill>
                  <a:schemeClr val="tx1"/>
                </a:solidFill>
                <a:latin typeface="ＭＳ ゴシック" panose="020B0609070205080204" pitchFamily="49" charset="-128"/>
                <a:ea typeface="ＭＳ ゴシック" panose="020B0609070205080204" pitchFamily="49" charset="-128"/>
              </a:rPr>
              <a:t>■ </a:t>
            </a:r>
            <a:r>
              <a:rPr lang="ja-JP" altLang="en-US" sz="1600" i="0" dirty="0">
                <a:solidFill>
                  <a:schemeClr val="tx1"/>
                </a:solidFill>
                <a:latin typeface="ＭＳ ゴシック" panose="020B0609070205080204" pitchFamily="49" charset="-128"/>
                <a:ea typeface="ＭＳ ゴシック" panose="020B0609070205080204" pitchFamily="49" charset="-128"/>
              </a:rPr>
              <a:t>イメージ</a:t>
            </a:r>
            <a:endParaRPr lang="en-US" altLang="ja-JP" sz="1600" i="0" dirty="0">
              <a:solidFill>
                <a:schemeClr val="tx1"/>
              </a:solidFill>
              <a:latin typeface="ＭＳ ゴシック" panose="020B0609070205080204" pitchFamily="49" charset="-128"/>
              <a:ea typeface="ＭＳ ゴシック" panose="020B0609070205080204" pitchFamily="49" charset="-128"/>
            </a:endParaRPr>
          </a:p>
          <a:p>
            <a:pPr marL="0" indent="0"/>
            <a:endParaRPr lang="en-US" altLang="ja-JP" sz="1600" i="0" dirty="0">
              <a:solidFill>
                <a:schemeClr val="tx1"/>
              </a:solidFill>
            </a:endParaRPr>
          </a:p>
        </p:txBody>
      </p:sp>
      <p:sp>
        <p:nvSpPr>
          <p:cNvPr id="10" name="Content Placeholder 2">
            <a:extLst>
              <a:ext uri="{FF2B5EF4-FFF2-40B4-BE49-F238E27FC236}">
                <a16:creationId xmlns:a16="http://schemas.microsoft.com/office/drawing/2014/main" id="{AE79B3F5-A9EC-BF6A-8F46-D61F1EFDE8E8}"/>
              </a:ext>
            </a:extLst>
          </p:cNvPr>
          <p:cNvSpPr txBox="1">
            <a:spLocks/>
          </p:cNvSpPr>
          <p:nvPr/>
        </p:nvSpPr>
        <p:spPr>
          <a:xfrm>
            <a:off x="262559" y="2632858"/>
            <a:ext cx="792087" cy="505629"/>
          </a:xfrm>
          <a:prstGeom prst="rect">
            <a:avLst/>
          </a:prstGeom>
        </p:spPr>
        <p:txBody>
          <a:bodyPr vert="horz" lIns="99569" tIns="49785" rIns="99569" bIns="49785" rtlCol="0">
            <a:normAutofit/>
          </a:bodyPr>
          <a:lstStyle>
            <a:lvl1pPr marL="373384" indent="-373384" algn="l" defTabSz="995690" rtl="0" eaLnBrk="1" latinLnBrk="1" hangingPunct="1">
              <a:spcBef>
                <a:spcPct val="20000"/>
              </a:spcBef>
              <a:buFont typeface="Arial" pitchFamily="34" charset="0"/>
              <a:buNone/>
              <a:defRPr lang="ko-KR" altLang="en-US" sz="2000" i="1" kern="1200" baseline="0">
                <a:solidFill>
                  <a:srgbClr val="747275"/>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000" i="1" kern="1200" baseline="0">
                <a:solidFill>
                  <a:srgbClr val="747275"/>
                </a:solidFill>
                <a:latin typeface="+mj-lt"/>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000" i="1" kern="1200" baseline="0">
                <a:solidFill>
                  <a:srgbClr val="747275"/>
                </a:solidFill>
                <a:latin typeface="+mj-lt"/>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000" i="1" kern="1200" baseline="0">
                <a:solidFill>
                  <a:srgbClr val="747275"/>
                </a:solidFill>
                <a:latin typeface="+mj-lt"/>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000" i="1" kern="1200" baseline="0">
                <a:solidFill>
                  <a:srgbClr val="747275"/>
                </a:solidFill>
                <a:latin typeface="+mj-lt"/>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r>
              <a:rPr lang="en-US" altLang="ja-JP" sz="1600" i="0" dirty="0">
                <a:solidFill>
                  <a:schemeClr val="tx1"/>
                </a:solidFill>
              </a:rPr>
              <a:t>PC</a:t>
            </a:r>
          </a:p>
        </p:txBody>
      </p:sp>
      <p:sp>
        <p:nvSpPr>
          <p:cNvPr id="11" name="Content Placeholder 2">
            <a:extLst>
              <a:ext uri="{FF2B5EF4-FFF2-40B4-BE49-F238E27FC236}">
                <a16:creationId xmlns:a16="http://schemas.microsoft.com/office/drawing/2014/main" id="{D461649B-04DE-239E-E9E9-873741303464}"/>
              </a:ext>
            </a:extLst>
          </p:cNvPr>
          <p:cNvSpPr txBox="1">
            <a:spLocks/>
          </p:cNvSpPr>
          <p:nvPr/>
        </p:nvSpPr>
        <p:spPr>
          <a:xfrm>
            <a:off x="6599262" y="2632858"/>
            <a:ext cx="1008112" cy="505629"/>
          </a:xfrm>
          <a:prstGeom prst="rect">
            <a:avLst/>
          </a:prstGeom>
        </p:spPr>
        <p:txBody>
          <a:bodyPr vert="horz" lIns="99569" tIns="49785" rIns="99569" bIns="49785" rtlCol="0">
            <a:normAutofit/>
          </a:bodyPr>
          <a:lstStyle>
            <a:lvl1pPr marL="373384" indent="-373384" algn="l" defTabSz="995690" rtl="0" eaLnBrk="1" latinLnBrk="1" hangingPunct="1">
              <a:spcBef>
                <a:spcPct val="20000"/>
              </a:spcBef>
              <a:buFont typeface="Arial" pitchFamily="34" charset="0"/>
              <a:buNone/>
              <a:defRPr lang="ko-KR" altLang="en-US" sz="2000" i="1" kern="1200" baseline="0">
                <a:solidFill>
                  <a:srgbClr val="747275"/>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000" i="1" kern="1200" baseline="0">
                <a:solidFill>
                  <a:srgbClr val="747275"/>
                </a:solidFill>
                <a:latin typeface="+mj-lt"/>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000" i="1" kern="1200" baseline="0">
                <a:solidFill>
                  <a:srgbClr val="747275"/>
                </a:solidFill>
                <a:latin typeface="+mj-lt"/>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000" i="1" kern="1200" baseline="0">
                <a:solidFill>
                  <a:srgbClr val="747275"/>
                </a:solidFill>
                <a:latin typeface="+mj-lt"/>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000" i="1" kern="1200" baseline="0">
                <a:solidFill>
                  <a:srgbClr val="747275"/>
                </a:solidFill>
                <a:latin typeface="+mj-lt"/>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r>
              <a:rPr lang="ja-JP" altLang="en-US" sz="1600" i="0" dirty="0">
                <a:solidFill>
                  <a:schemeClr val="tx1"/>
                </a:solidFill>
              </a:rPr>
              <a:t>スマホ</a:t>
            </a:r>
            <a:endParaRPr lang="en-US" altLang="ja-JP" sz="1600" i="0" dirty="0">
              <a:solidFill>
                <a:schemeClr val="tx1"/>
              </a:solidFill>
            </a:endParaRPr>
          </a:p>
        </p:txBody>
      </p:sp>
      <p:pic>
        <p:nvPicPr>
          <p:cNvPr id="12" name="Picture 11">
            <a:extLst>
              <a:ext uri="{FF2B5EF4-FFF2-40B4-BE49-F238E27FC236}">
                <a16:creationId xmlns:a16="http://schemas.microsoft.com/office/drawing/2014/main" id="{E400AB85-B8C3-8660-0139-100E16ECCCB5}"/>
              </a:ext>
            </a:extLst>
          </p:cNvPr>
          <p:cNvPicPr>
            <a:picLocks noChangeAspect="1"/>
          </p:cNvPicPr>
          <p:nvPr/>
        </p:nvPicPr>
        <p:blipFill>
          <a:blip r:embed="rId2"/>
          <a:stretch>
            <a:fillRect/>
          </a:stretch>
        </p:blipFill>
        <p:spPr>
          <a:xfrm>
            <a:off x="1048592" y="2681727"/>
            <a:ext cx="4248472" cy="2188227"/>
          </a:xfrm>
          <a:prstGeom prst="rect">
            <a:avLst/>
          </a:prstGeom>
        </p:spPr>
      </p:pic>
      <p:pic>
        <p:nvPicPr>
          <p:cNvPr id="13" name="Picture 12">
            <a:extLst>
              <a:ext uri="{FF2B5EF4-FFF2-40B4-BE49-F238E27FC236}">
                <a16:creationId xmlns:a16="http://schemas.microsoft.com/office/drawing/2014/main" id="{6F78E228-6879-2FD6-BAA2-50243DE84174}"/>
              </a:ext>
            </a:extLst>
          </p:cNvPr>
          <p:cNvPicPr>
            <a:picLocks noChangeAspect="1"/>
          </p:cNvPicPr>
          <p:nvPr/>
        </p:nvPicPr>
        <p:blipFill>
          <a:blip r:embed="rId3"/>
          <a:stretch>
            <a:fillRect/>
          </a:stretch>
        </p:blipFill>
        <p:spPr>
          <a:xfrm>
            <a:off x="7823398" y="2577339"/>
            <a:ext cx="3672725" cy="2292615"/>
          </a:xfrm>
          <a:prstGeom prst="rect">
            <a:avLst/>
          </a:prstGeom>
        </p:spPr>
      </p:pic>
      <p:sp>
        <p:nvSpPr>
          <p:cNvPr id="14" name="Content Placeholder 2">
            <a:extLst>
              <a:ext uri="{FF2B5EF4-FFF2-40B4-BE49-F238E27FC236}">
                <a16:creationId xmlns:a16="http://schemas.microsoft.com/office/drawing/2014/main" id="{C997CE06-638C-84E1-D297-57EBA08C1922}"/>
              </a:ext>
            </a:extLst>
          </p:cNvPr>
          <p:cNvSpPr txBox="1">
            <a:spLocks/>
          </p:cNvSpPr>
          <p:nvPr/>
        </p:nvSpPr>
        <p:spPr>
          <a:xfrm>
            <a:off x="262557" y="4969168"/>
            <a:ext cx="9603275" cy="1781231"/>
          </a:xfrm>
          <a:prstGeom prst="rect">
            <a:avLst/>
          </a:prstGeom>
        </p:spPr>
        <p:txBody>
          <a:bodyPr vert="horz" lIns="99569" tIns="49785" rIns="99569" bIns="49785" rtlCol="0">
            <a:normAutofit fontScale="92500" lnSpcReduction="20000"/>
          </a:bodyPr>
          <a:lstStyle>
            <a:lvl1pPr marL="373384" indent="-373384" algn="l" defTabSz="995690" rtl="0" eaLnBrk="1" latinLnBrk="1" hangingPunct="1">
              <a:spcBef>
                <a:spcPct val="20000"/>
              </a:spcBef>
              <a:buFont typeface="Arial" pitchFamily="34" charset="0"/>
              <a:buNone/>
              <a:defRPr lang="ko-KR" altLang="en-US" sz="2000" i="1" kern="1200" baseline="0">
                <a:solidFill>
                  <a:srgbClr val="747275"/>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000" i="1" kern="1200" baseline="0">
                <a:solidFill>
                  <a:srgbClr val="747275"/>
                </a:solidFill>
                <a:latin typeface="+mj-lt"/>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000" i="1" kern="1200" baseline="0">
                <a:solidFill>
                  <a:srgbClr val="747275"/>
                </a:solidFill>
                <a:latin typeface="+mj-lt"/>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000" i="1" kern="1200" baseline="0">
                <a:solidFill>
                  <a:srgbClr val="747275"/>
                </a:solidFill>
                <a:latin typeface="+mj-lt"/>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000" i="1" kern="1200" baseline="0">
                <a:solidFill>
                  <a:srgbClr val="747275"/>
                </a:solidFill>
                <a:latin typeface="+mj-lt"/>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r>
              <a:rPr lang="ja-JP" sz="1600" i="0" dirty="0">
                <a:solidFill>
                  <a:schemeClr val="tx1"/>
                </a:solidFill>
                <a:latin typeface="ＭＳ ゴシック" panose="020B0609070205080204" pitchFamily="49" charset="-128"/>
                <a:ea typeface="ＭＳ ゴシック" panose="020B0609070205080204" pitchFamily="49" charset="-128"/>
              </a:rPr>
              <a:t>■ </a:t>
            </a:r>
            <a:r>
              <a:rPr lang="ja-JP" altLang="en-US" sz="1600" i="0" dirty="0">
                <a:solidFill>
                  <a:schemeClr val="tx1"/>
                </a:solidFill>
                <a:latin typeface="ＭＳ ゴシック" panose="020B0609070205080204" pitchFamily="49" charset="-128"/>
                <a:ea typeface="ＭＳ ゴシック" panose="020B0609070205080204" pitchFamily="49" charset="-128"/>
              </a:rPr>
              <a:t>メリット・デメリット</a:t>
            </a:r>
            <a:endParaRPr lang="en-US" altLang="ja-JP" sz="1600" i="0" dirty="0">
              <a:solidFill>
                <a:schemeClr val="tx1"/>
              </a:solidFill>
              <a:latin typeface="ＭＳ ゴシック" panose="020B0609070205080204" pitchFamily="49" charset="-128"/>
              <a:ea typeface="ＭＳ ゴシック" panose="020B0609070205080204" pitchFamily="49" charset="-128"/>
            </a:endParaRPr>
          </a:p>
          <a:p>
            <a:pPr marL="0" indent="0"/>
            <a:r>
              <a:rPr lang="ja-JP" altLang="en-US" sz="1600" i="0" dirty="0">
                <a:solidFill>
                  <a:schemeClr val="tx1"/>
                </a:solidFill>
                <a:latin typeface="ＭＳ ゴシック" panose="020B0609070205080204" pitchFamily="49" charset="-128"/>
                <a:ea typeface="ＭＳ ゴシック" panose="020B0609070205080204" pitchFamily="49" charset="-128"/>
              </a:rPr>
              <a:t>メリット</a:t>
            </a:r>
            <a:endParaRPr lang="en-US" altLang="ja-JP" sz="1600" i="0" dirty="0">
              <a:solidFill>
                <a:schemeClr val="tx1"/>
              </a:solidFill>
              <a:latin typeface="ＭＳ ゴシック" panose="020B0609070205080204" pitchFamily="49" charset="-128"/>
              <a:ea typeface="ＭＳ ゴシック" panose="020B0609070205080204" pitchFamily="49" charset="-128"/>
            </a:endParaRPr>
          </a:p>
          <a:p>
            <a:pPr marL="0" indent="0"/>
            <a:r>
              <a:rPr lang="ja-JP" altLang="en-US" sz="1600" i="0" dirty="0">
                <a:solidFill>
                  <a:schemeClr val="tx1"/>
                </a:solidFill>
                <a:latin typeface="ＭＳ ゴシック" panose="020B0609070205080204" pitchFamily="49" charset="-128"/>
                <a:ea typeface="ＭＳ ゴシック" panose="020B0609070205080204" pitchFamily="49" charset="-128"/>
              </a:rPr>
              <a:t>・プログラムのインストールが必要ではないため、すぐ試せる</a:t>
            </a:r>
            <a:endParaRPr lang="en-US" altLang="ja-JP" sz="1600" i="0" dirty="0">
              <a:solidFill>
                <a:schemeClr val="tx1"/>
              </a:solidFill>
              <a:latin typeface="ＭＳ ゴシック" panose="020B0609070205080204" pitchFamily="49" charset="-128"/>
              <a:ea typeface="ＭＳ ゴシック" panose="020B0609070205080204" pitchFamily="49" charset="-128"/>
            </a:endParaRPr>
          </a:p>
          <a:p>
            <a:pPr marL="0" indent="0"/>
            <a:r>
              <a:rPr lang="ja-JP" altLang="en-US" sz="1600" i="0" dirty="0">
                <a:solidFill>
                  <a:schemeClr val="tx1"/>
                </a:solidFill>
                <a:latin typeface="ＭＳ ゴシック" panose="020B0609070205080204" pitchFamily="49" charset="-128"/>
                <a:ea typeface="ＭＳ ゴシック" panose="020B0609070205080204" pitchFamily="49" charset="-128"/>
              </a:rPr>
              <a:t>・一つの</a:t>
            </a:r>
            <a:r>
              <a:rPr lang="en-US" altLang="ja-JP" sz="1600" i="0" dirty="0">
                <a:solidFill>
                  <a:schemeClr val="tx1"/>
                </a:solidFill>
                <a:latin typeface="ＭＳ ゴシック" panose="020B0609070205080204" pitchFamily="49" charset="-128"/>
                <a:ea typeface="ＭＳ ゴシック" panose="020B0609070205080204" pitchFamily="49" charset="-128"/>
              </a:rPr>
              <a:t>Html</a:t>
            </a:r>
            <a:r>
              <a:rPr lang="ja-JP" altLang="en-US" sz="1600" i="0" dirty="0">
                <a:solidFill>
                  <a:schemeClr val="tx1"/>
                </a:solidFill>
                <a:latin typeface="ＭＳ ゴシック" panose="020B0609070205080204" pitchFamily="49" charset="-128"/>
                <a:ea typeface="ＭＳ ゴシック" panose="020B0609070205080204" pitchFamily="49" charset="-128"/>
              </a:rPr>
              <a:t>ファイルで色んな機器に対応できる</a:t>
            </a:r>
            <a:endParaRPr lang="en-US" altLang="ja-JP" sz="1600" i="0" dirty="0">
              <a:solidFill>
                <a:schemeClr val="tx1"/>
              </a:solidFill>
              <a:latin typeface="ＭＳ ゴシック" panose="020B0609070205080204" pitchFamily="49" charset="-128"/>
              <a:ea typeface="ＭＳ ゴシック" panose="020B0609070205080204" pitchFamily="49" charset="-128"/>
            </a:endParaRPr>
          </a:p>
          <a:p>
            <a:pPr marL="0" indent="0"/>
            <a:r>
              <a:rPr lang="ja-JP" altLang="en-US" sz="1600" i="0" dirty="0">
                <a:solidFill>
                  <a:schemeClr val="tx1"/>
                </a:solidFill>
                <a:latin typeface="ＭＳ ゴシック" panose="020B0609070205080204" pitchFamily="49" charset="-128"/>
                <a:ea typeface="ＭＳ ゴシック" panose="020B0609070205080204" pitchFamily="49" charset="-128"/>
              </a:rPr>
              <a:t>・</a:t>
            </a:r>
            <a:r>
              <a:rPr lang="en-US" altLang="ja-JP" sz="1600" i="0" dirty="0">
                <a:solidFill>
                  <a:schemeClr val="tx1"/>
                </a:solidFill>
                <a:latin typeface="ＭＳ ゴシック" panose="020B0609070205080204" pitchFamily="49" charset="-128"/>
                <a:ea typeface="ＭＳ ゴシック" panose="020B0609070205080204" pitchFamily="49" charset="-128"/>
              </a:rPr>
              <a:t>CSS</a:t>
            </a:r>
            <a:r>
              <a:rPr lang="ja-JP" altLang="en-US" sz="1600" i="0" dirty="0">
                <a:solidFill>
                  <a:schemeClr val="tx1"/>
                </a:solidFill>
                <a:latin typeface="ＭＳ ゴシック" panose="020B0609070205080204" pitchFamily="49" charset="-128"/>
                <a:ea typeface="ＭＳ ゴシック" panose="020B0609070205080204" pitchFamily="49" charset="-128"/>
              </a:rPr>
              <a:t>ベースのため文法が難しくない</a:t>
            </a:r>
            <a:endParaRPr lang="en-US" altLang="ja-JP" sz="1600" i="0" dirty="0">
              <a:solidFill>
                <a:schemeClr val="tx1"/>
              </a:solidFill>
              <a:latin typeface="ＭＳ ゴシック" panose="020B0609070205080204" pitchFamily="49" charset="-128"/>
              <a:ea typeface="ＭＳ ゴシック" panose="020B0609070205080204" pitchFamily="49" charset="-128"/>
            </a:endParaRPr>
          </a:p>
          <a:p>
            <a:pPr marL="0" indent="0"/>
            <a:r>
              <a:rPr lang="ja-JP" altLang="en-US" sz="1600" i="0" dirty="0">
                <a:solidFill>
                  <a:schemeClr val="tx1"/>
                </a:solidFill>
                <a:latin typeface="ＭＳ ゴシック" panose="020B0609070205080204" pitchFamily="49" charset="-128"/>
                <a:ea typeface="ＭＳ ゴシック" panose="020B0609070205080204" pitchFamily="49" charset="-128"/>
              </a:rPr>
              <a:t>デメリット</a:t>
            </a:r>
            <a:endParaRPr lang="en-US" altLang="ja-JP" sz="1600" i="0" dirty="0">
              <a:solidFill>
                <a:schemeClr val="tx1"/>
              </a:solidFill>
              <a:latin typeface="ＭＳ ゴシック" panose="020B0609070205080204" pitchFamily="49" charset="-128"/>
              <a:ea typeface="ＭＳ ゴシック" panose="020B0609070205080204" pitchFamily="49" charset="-128"/>
            </a:endParaRPr>
          </a:p>
          <a:p>
            <a:pPr marL="0" indent="0"/>
            <a:r>
              <a:rPr lang="ja-JP" altLang="en-US" sz="1600" i="0" dirty="0">
                <a:solidFill>
                  <a:schemeClr val="tx1"/>
                </a:solidFill>
                <a:latin typeface="ＭＳ ゴシック" panose="020B0609070205080204" pitchFamily="49" charset="-128"/>
                <a:ea typeface="ＭＳ ゴシック" panose="020B0609070205080204" pitchFamily="49" charset="-128"/>
              </a:rPr>
              <a:t>・</a:t>
            </a:r>
            <a:r>
              <a:rPr lang="en-US" altLang="ja-JP" sz="1600" i="0" dirty="0">
                <a:solidFill>
                  <a:schemeClr val="tx1"/>
                </a:solidFill>
                <a:latin typeface="ＭＳ ゴシック" panose="020B0609070205080204" pitchFamily="49" charset="-128"/>
                <a:ea typeface="ＭＳ ゴシック" panose="020B0609070205080204" pitchFamily="49" charset="-128"/>
              </a:rPr>
              <a:t>PC</a:t>
            </a:r>
            <a:r>
              <a:rPr lang="ja-JP" altLang="en-US" sz="1600" i="0" dirty="0">
                <a:solidFill>
                  <a:schemeClr val="tx1"/>
                </a:solidFill>
                <a:latin typeface="ＭＳ ゴシック" panose="020B0609070205080204" pitchFamily="49" charset="-128"/>
                <a:ea typeface="ＭＳ ゴシック" panose="020B0609070205080204" pitchFamily="49" charset="-128"/>
              </a:rPr>
              <a:t>以外にスマホ、タブレッド等のレイアウトを考慮する必要があるため、複雑になりがち</a:t>
            </a:r>
            <a:endParaRPr lang="en-US" altLang="ja-JP" sz="1600" i="0" dirty="0">
              <a:solidFill>
                <a:schemeClr val="tx1"/>
              </a:solidFill>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4189432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ja-JP" dirty="0">
                <a:solidFill>
                  <a:srgbClr val="17E793"/>
                </a:solidFill>
              </a:rPr>
              <a:t>Velocity</a:t>
            </a:r>
            <a:endParaRPr lang="ko-KR" altLang="en-US" dirty="0">
              <a:solidFill>
                <a:srgbClr val="17E793"/>
              </a:solidFill>
            </a:endParaRPr>
          </a:p>
        </p:txBody>
      </p:sp>
      <p:sp>
        <p:nvSpPr>
          <p:cNvPr id="8" name="Content Placeholder 2">
            <a:extLst>
              <a:ext uri="{FF2B5EF4-FFF2-40B4-BE49-F238E27FC236}">
                <a16:creationId xmlns:a16="http://schemas.microsoft.com/office/drawing/2014/main" id="{C0766293-8B9C-327E-2EEA-8C356E5F6942}"/>
              </a:ext>
            </a:extLst>
          </p:cNvPr>
          <p:cNvSpPr>
            <a:spLocks noGrp="1"/>
          </p:cNvSpPr>
          <p:nvPr>
            <p:ph idx="1"/>
          </p:nvPr>
        </p:nvSpPr>
        <p:spPr>
          <a:xfrm>
            <a:off x="262558" y="1314355"/>
            <a:ext cx="9603275" cy="936104"/>
          </a:xfrm>
        </p:spPr>
        <p:txBody>
          <a:bodyPr>
            <a:normAutofit/>
          </a:bodyPr>
          <a:lstStyle/>
          <a:p>
            <a:pPr marL="0" indent="0">
              <a:buNone/>
            </a:pPr>
            <a:r>
              <a:rPr lang="ja-JP" altLang="en-US" sz="1600" i="0" dirty="0">
                <a:solidFill>
                  <a:schemeClr val="tx1"/>
                </a:solidFill>
                <a:latin typeface="ＭＳ ゴシック" panose="020B0609070205080204" pitchFamily="49" charset="-128"/>
                <a:ea typeface="ＭＳ ゴシック" panose="020B0609070205080204" pitchFamily="49" charset="-128"/>
              </a:rPr>
              <a:t>■ </a:t>
            </a:r>
            <a:r>
              <a:rPr lang="en-US" altLang="ja-JP" sz="1600" i="0" dirty="0">
                <a:solidFill>
                  <a:schemeClr val="tx1"/>
                </a:solidFill>
                <a:latin typeface="ＭＳ ゴシック" panose="020B0609070205080204" pitchFamily="49" charset="-128"/>
                <a:ea typeface="ＭＳ ゴシック" panose="020B0609070205080204" pitchFamily="49" charset="-128"/>
              </a:rPr>
              <a:t>velocity</a:t>
            </a:r>
            <a:r>
              <a:rPr lang="ja-JP" altLang="en-US" sz="1600" i="0" dirty="0">
                <a:solidFill>
                  <a:schemeClr val="tx1"/>
                </a:solidFill>
                <a:latin typeface="ＭＳ ゴシック" panose="020B0609070205080204" pitchFamily="49" charset="-128"/>
                <a:ea typeface="ＭＳ ゴシック" panose="020B0609070205080204" pitchFamily="49" charset="-128"/>
              </a:rPr>
              <a:t>とは</a:t>
            </a:r>
            <a:endParaRPr lang="en-US" altLang="ja-JP" sz="1600" i="0" dirty="0">
              <a:solidFill>
                <a:schemeClr val="tx1"/>
              </a:solidFill>
              <a:latin typeface="ＭＳ ゴシック" panose="020B0609070205080204" pitchFamily="49" charset="-128"/>
              <a:ea typeface="ＭＳ ゴシック" panose="020B0609070205080204" pitchFamily="49" charset="-128"/>
            </a:endParaRPr>
          </a:p>
          <a:p>
            <a:pPr marL="0" indent="0">
              <a:buNone/>
            </a:pPr>
            <a:r>
              <a:rPr lang="en-US" altLang="ja-JP" sz="1600" i="0" dirty="0">
                <a:solidFill>
                  <a:schemeClr val="tx1"/>
                </a:solidFill>
                <a:latin typeface="ＭＳ ゴシック" panose="020B0609070205080204" pitchFamily="49" charset="-128"/>
                <a:ea typeface="ＭＳ ゴシック" panose="020B0609070205080204" pitchFamily="49" charset="-128"/>
              </a:rPr>
              <a:t>Java</a:t>
            </a:r>
            <a:r>
              <a:rPr lang="ja-JP" altLang="en-US" sz="1600" i="0" dirty="0">
                <a:solidFill>
                  <a:schemeClr val="tx1"/>
                </a:solidFill>
                <a:latin typeface="ＭＳ ゴシック" panose="020B0609070205080204" pitchFamily="49" charset="-128"/>
                <a:ea typeface="ＭＳ ゴシック" panose="020B0609070205080204" pitchFamily="49" charset="-128"/>
              </a:rPr>
              <a:t>等から得た情報を</a:t>
            </a:r>
            <a:r>
              <a:rPr lang="en-US" altLang="ja-JP" sz="1600" i="0" dirty="0">
                <a:solidFill>
                  <a:schemeClr val="tx1"/>
                </a:solidFill>
                <a:latin typeface="ＭＳ ゴシック" panose="020B0609070205080204" pitchFamily="49" charset="-128"/>
                <a:ea typeface="ＭＳ ゴシック" panose="020B0609070205080204" pitchFamily="49" charset="-128"/>
              </a:rPr>
              <a:t>html</a:t>
            </a:r>
            <a:r>
              <a:rPr lang="ja-JP" altLang="en-US" sz="1600" i="0" dirty="0">
                <a:solidFill>
                  <a:schemeClr val="tx1"/>
                </a:solidFill>
                <a:latin typeface="ＭＳ ゴシック" panose="020B0609070205080204" pitchFamily="49" charset="-128"/>
                <a:ea typeface="ＭＳ ゴシック" panose="020B0609070205080204" pitchFamily="49" charset="-128"/>
              </a:rPr>
              <a:t>に表示するために作られた</a:t>
            </a:r>
            <a:r>
              <a:rPr lang="en-US" altLang="ja-JP" sz="1600" i="0" dirty="0" err="1">
                <a:solidFill>
                  <a:schemeClr val="tx1"/>
                </a:solidFill>
                <a:latin typeface="ＭＳ ゴシック" panose="020B0609070205080204" pitchFamily="49" charset="-128"/>
                <a:ea typeface="ＭＳ ゴシック" panose="020B0609070205080204" pitchFamily="49" charset="-128"/>
              </a:rPr>
              <a:t>apache</a:t>
            </a:r>
            <a:r>
              <a:rPr lang="ja-JP" altLang="en-US" sz="1600" i="0" dirty="0">
                <a:solidFill>
                  <a:schemeClr val="tx1"/>
                </a:solidFill>
                <a:latin typeface="ＭＳ ゴシック" panose="020B0609070205080204" pitchFamily="49" charset="-128"/>
                <a:ea typeface="ＭＳ ゴシック" panose="020B0609070205080204" pitchFamily="49" charset="-128"/>
              </a:rPr>
              <a:t>のテンプレートエンジンライブラリ</a:t>
            </a:r>
          </a:p>
          <a:p>
            <a:pPr marL="0" indent="0">
              <a:buNone/>
            </a:pPr>
            <a:r>
              <a:rPr lang="en-US" altLang="ja-JP" sz="1600" i="0" dirty="0">
                <a:solidFill>
                  <a:schemeClr val="tx1"/>
                </a:solidFill>
                <a:latin typeface="ＭＳ ゴシック" panose="020B0609070205080204" pitchFamily="49" charset="-128"/>
                <a:ea typeface="ＭＳ ゴシック" panose="020B0609070205080204" pitchFamily="49" charset="-128"/>
              </a:rPr>
              <a:t>JSP</a:t>
            </a:r>
            <a:r>
              <a:rPr lang="ja-JP" altLang="en-US" sz="1600" i="0" dirty="0">
                <a:solidFill>
                  <a:schemeClr val="tx1"/>
                </a:solidFill>
                <a:latin typeface="ＭＳ ゴシック" panose="020B0609070205080204" pitchFamily="49" charset="-128"/>
                <a:ea typeface="ＭＳ ゴシック" panose="020B0609070205080204" pitchFamily="49" charset="-128"/>
              </a:rPr>
              <a:t>と似たような感じのもの</a:t>
            </a:r>
          </a:p>
          <a:p>
            <a:pPr marL="0" indent="0">
              <a:buNone/>
            </a:pPr>
            <a:endParaRPr lang="en-US" altLang="ja-JP" sz="1600" i="0" dirty="0">
              <a:solidFill>
                <a:schemeClr val="tx1"/>
              </a:solidFill>
            </a:endParaRPr>
          </a:p>
        </p:txBody>
      </p:sp>
      <p:sp>
        <p:nvSpPr>
          <p:cNvPr id="9" name="Content Placeholder 2">
            <a:extLst>
              <a:ext uri="{FF2B5EF4-FFF2-40B4-BE49-F238E27FC236}">
                <a16:creationId xmlns:a16="http://schemas.microsoft.com/office/drawing/2014/main" id="{9C305694-F8A0-6F47-CD3B-9A65F99832B4}"/>
              </a:ext>
            </a:extLst>
          </p:cNvPr>
          <p:cNvSpPr txBox="1">
            <a:spLocks/>
          </p:cNvSpPr>
          <p:nvPr/>
        </p:nvSpPr>
        <p:spPr>
          <a:xfrm>
            <a:off x="262557" y="2246665"/>
            <a:ext cx="9603275" cy="505629"/>
          </a:xfrm>
          <a:prstGeom prst="rect">
            <a:avLst/>
          </a:prstGeom>
        </p:spPr>
        <p:txBody>
          <a:bodyPr vert="horz" lIns="99569" tIns="49785" rIns="99569" bIns="49785" rtlCol="0">
            <a:normAutofit/>
          </a:bodyPr>
          <a:lstStyle>
            <a:lvl1pPr marL="373384" indent="-373384" algn="l" defTabSz="995690" rtl="0" eaLnBrk="1" latinLnBrk="1" hangingPunct="1">
              <a:spcBef>
                <a:spcPct val="20000"/>
              </a:spcBef>
              <a:buFont typeface="Arial" pitchFamily="34" charset="0"/>
              <a:buNone/>
              <a:defRPr lang="ko-KR" altLang="en-US" sz="2000" i="1" kern="1200" baseline="0">
                <a:solidFill>
                  <a:srgbClr val="747275"/>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000" i="1" kern="1200" baseline="0">
                <a:solidFill>
                  <a:srgbClr val="747275"/>
                </a:solidFill>
                <a:latin typeface="+mj-lt"/>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000" i="1" kern="1200" baseline="0">
                <a:solidFill>
                  <a:srgbClr val="747275"/>
                </a:solidFill>
                <a:latin typeface="+mj-lt"/>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000" i="1" kern="1200" baseline="0">
                <a:solidFill>
                  <a:srgbClr val="747275"/>
                </a:solidFill>
                <a:latin typeface="+mj-lt"/>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000" i="1" kern="1200" baseline="0">
                <a:solidFill>
                  <a:srgbClr val="747275"/>
                </a:solidFill>
                <a:latin typeface="+mj-lt"/>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r>
              <a:rPr lang="ja-JP" sz="1600" i="0" dirty="0">
                <a:solidFill>
                  <a:schemeClr val="tx1"/>
                </a:solidFill>
                <a:latin typeface="ＭＳ Ｐゴシック" panose="020B0600070205080204" pitchFamily="50" charset="-128"/>
                <a:ea typeface="ＭＳ Ｐゴシック" panose="020B0600070205080204" pitchFamily="50" charset="-128"/>
              </a:rPr>
              <a:t>■</a:t>
            </a:r>
            <a:r>
              <a:rPr lang="ja-JP" altLang="en-US" sz="1600" i="0" dirty="0">
                <a:solidFill>
                  <a:schemeClr val="tx1"/>
                </a:solidFill>
                <a:latin typeface="ＭＳ Ｐゴシック" panose="020B0600070205080204" pitchFamily="50" charset="-128"/>
                <a:ea typeface="ＭＳ Ｐゴシック" panose="020B0600070205080204" pitchFamily="50" charset="-128"/>
              </a:rPr>
              <a:t>テンプレートエンジンのイメージ</a:t>
            </a:r>
            <a:endParaRPr lang="en-US" altLang="ja-JP" sz="1600" i="0" dirty="0">
              <a:solidFill>
                <a:schemeClr val="tx1"/>
              </a:solidFill>
              <a:latin typeface="ＭＳ Ｐゴシック" panose="020B0600070205080204" pitchFamily="50" charset="-128"/>
              <a:ea typeface="ＭＳ Ｐゴシック" panose="020B0600070205080204" pitchFamily="50" charset="-128"/>
            </a:endParaRPr>
          </a:p>
          <a:p>
            <a:pPr marL="0" indent="0"/>
            <a:endParaRPr lang="en-US" altLang="ja-JP" sz="1600" i="0" dirty="0">
              <a:solidFill>
                <a:schemeClr val="tx1"/>
              </a:solidFill>
            </a:endParaRPr>
          </a:p>
        </p:txBody>
      </p:sp>
      <p:sp>
        <p:nvSpPr>
          <p:cNvPr id="3" name="Content Placeholder 2">
            <a:extLst>
              <a:ext uri="{FF2B5EF4-FFF2-40B4-BE49-F238E27FC236}">
                <a16:creationId xmlns:a16="http://schemas.microsoft.com/office/drawing/2014/main" id="{8CF1C2DF-4717-A535-BF31-B8BFE7DD3235}"/>
              </a:ext>
            </a:extLst>
          </p:cNvPr>
          <p:cNvSpPr txBox="1">
            <a:spLocks/>
          </p:cNvSpPr>
          <p:nvPr/>
        </p:nvSpPr>
        <p:spPr>
          <a:xfrm>
            <a:off x="248687" y="4593249"/>
            <a:ext cx="9603275" cy="22799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ja-JP" altLang="en-US" sz="1600" dirty="0">
                <a:latin typeface="ＭＳ ゴシック" panose="020B0609070205080204" pitchFamily="49" charset="-128"/>
                <a:ea typeface="ＭＳ ゴシック" panose="020B0609070205080204" pitchFamily="49" charset="-128"/>
              </a:rPr>
              <a:t>■ 所感</a:t>
            </a:r>
            <a:endParaRPr lang="en-US" altLang="ja-JP" sz="1600" dirty="0">
              <a:latin typeface="ＭＳ ゴシック" panose="020B0609070205080204" pitchFamily="49" charset="-128"/>
              <a:ea typeface="ＭＳ ゴシック" panose="020B0609070205080204" pitchFamily="49" charset="-128"/>
            </a:endParaRPr>
          </a:p>
          <a:p>
            <a:pPr marL="0" indent="0">
              <a:buFont typeface="Arial" panose="020B0604020202020204" pitchFamily="34" charset="0"/>
              <a:buNone/>
            </a:pPr>
            <a:r>
              <a:rPr lang="ja-JP" altLang="en-US" sz="1600" dirty="0">
                <a:latin typeface="ＭＳ ゴシック" panose="020B0609070205080204" pitchFamily="49" charset="-128"/>
                <a:ea typeface="ＭＳ ゴシック" panose="020B0609070205080204" pitchFamily="49" charset="-128"/>
              </a:rPr>
              <a:t>基礎的な機能</a:t>
            </a:r>
            <a:r>
              <a:rPr lang="en-US" altLang="ja-JP" sz="1600" dirty="0">
                <a:latin typeface="ＭＳ ゴシック" panose="020B0609070205080204" pitchFamily="49" charset="-128"/>
                <a:ea typeface="ＭＳ ゴシック" panose="020B0609070205080204" pitchFamily="49" charset="-128"/>
              </a:rPr>
              <a:t>(</a:t>
            </a:r>
            <a:r>
              <a:rPr lang="ja-JP" altLang="en-US" sz="1600" dirty="0">
                <a:latin typeface="ＭＳ ゴシック" panose="020B0609070205080204" pitchFamily="49" charset="-128"/>
                <a:ea typeface="ＭＳ ゴシック" panose="020B0609070205080204" pitchFamily="49" charset="-128"/>
              </a:rPr>
              <a:t>拡張</a:t>
            </a:r>
            <a:r>
              <a:rPr lang="en-US" altLang="ja-JP" sz="1600" dirty="0">
                <a:latin typeface="ＭＳ ゴシック" panose="020B0609070205080204" pitchFamily="49" charset="-128"/>
                <a:ea typeface="ＭＳ ゴシック" panose="020B0609070205080204" pitchFamily="49" charset="-128"/>
              </a:rPr>
              <a:t>for</a:t>
            </a:r>
            <a:r>
              <a:rPr lang="ja-JP" altLang="en-US" sz="1600" dirty="0">
                <a:latin typeface="ＭＳ ゴシック" panose="020B0609070205080204" pitchFamily="49" charset="-128"/>
                <a:ea typeface="ＭＳ ゴシック" panose="020B0609070205080204" pitchFamily="49" charset="-128"/>
              </a:rPr>
              <a:t>文ではなく、普通の</a:t>
            </a:r>
            <a:r>
              <a:rPr lang="en-US" altLang="ja-JP" sz="1600" dirty="0">
                <a:latin typeface="ＭＳ ゴシック" panose="020B0609070205080204" pitchFamily="49" charset="-128"/>
                <a:ea typeface="ＭＳ ゴシック" panose="020B0609070205080204" pitchFamily="49" charset="-128"/>
              </a:rPr>
              <a:t>for</a:t>
            </a:r>
            <a:r>
              <a:rPr lang="ja-JP" altLang="en-US" sz="1600" dirty="0">
                <a:latin typeface="ＭＳ ゴシック" panose="020B0609070205080204" pitchFamily="49" charset="-128"/>
                <a:ea typeface="ＭＳ ゴシック" panose="020B0609070205080204" pitchFamily="49" charset="-128"/>
              </a:rPr>
              <a:t>文</a:t>
            </a:r>
            <a:r>
              <a:rPr lang="en-US" altLang="ja-JP" sz="1600" dirty="0">
                <a:latin typeface="ＭＳ ゴシック" panose="020B0609070205080204" pitchFamily="49" charset="-128"/>
                <a:ea typeface="ＭＳ ゴシック" panose="020B0609070205080204" pitchFamily="49" charset="-128"/>
              </a:rPr>
              <a:t>)</a:t>
            </a:r>
            <a:r>
              <a:rPr lang="ja-JP" altLang="en-US" sz="1600" dirty="0">
                <a:latin typeface="ＭＳ ゴシック" panose="020B0609070205080204" pitchFamily="49" charset="-128"/>
                <a:ea typeface="ＭＳ ゴシック" panose="020B0609070205080204" pitchFamily="49" charset="-128"/>
              </a:rPr>
              <a:t>もなく、今まで使っていたテンプレートエンジン</a:t>
            </a:r>
            <a:r>
              <a:rPr lang="en-US" altLang="ja-JP" sz="1600" dirty="0">
                <a:latin typeface="ＭＳ ゴシック" panose="020B0609070205080204" pitchFamily="49" charset="-128"/>
                <a:ea typeface="ＭＳ ゴシック" panose="020B0609070205080204" pitchFamily="49" charset="-128"/>
              </a:rPr>
              <a:t>(JSP</a:t>
            </a:r>
            <a:r>
              <a:rPr lang="ja-JP" altLang="en-US" sz="1600" dirty="0">
                <a:latin typeface="ＭＳ ゴシック" panose="020B0609070205080204" pitchFamily="49" charset="-128"/>
                <a:ea typeface="ＭＳ ゴシック" panose="020B0609070205080204" pitchFamily="49" charset="-128"/>
              </a:rPr>
              <a:t>、</a:t>
            </a:r>
            <a:r>
              <a:rPr lang="en-US" altLang="ja-JP" sz="1600" dirty="0" err="1">
                <a:latin typeface="ＭＳ ゴシック" panose="020B0609070205080204" pitchFamily="49" charset="-128"/>
                <a:ea typeface="ＭＳ ゴシック" panose="020B0609070205080204" pitchFamily="49" charset="-128"/>
              </a:rPr>
              <a:t>thymeleaf</a:t>
            </a:r>
            <a:r>
              <a:rPr lang="en-US" altLang="ja-JP" sz="1600" dirty="0">
                <a:latin typeface="ＭＳ ゴシック" panose="020B0609070205080204" pitchFamily="49" charset="-128"/>
                <a:ea typeface="ＭＳ ゴシック" panose="020B0609070205080204" pitchFamily="49" charset="-128"/>
              </a:rPr>
              <a:t>)</a:t>
            </a:r>
            <a:r>
              <a:rPr lang="ja-JP" altLang="en-US" sz="1600" dirty="0">
                <a:latin typeface="ＭＳ ゴシック" panose="020B0609070205080204" pitchFamily="49" charset="-128"/>
                <a:ea typeface="ＭＳ ゴシック" panose="020B0609070205080204" pitchFamily="49" charset="-128"/>
              </a:rPr>
              <a:t>と比べて使い心地がよくなかったです。そもそも、最近のアプリケーションはテンプレート技術を使わずに</a:t>
            </a:r>
            <a:r>
              <a:rPr lang="en-US" altLang="ja-JP" sz="1600" dirty="0">
                <a:latin typeface="ＭＳ ゴシック" panose="020B0609070205080204" pitchFamily="49" charset="-128"/>
                <a:ea typeface="ＭＳ ゴシック" panose="020B0609070205080204" pitchFamily="49" charset="-128"/>
              </a:rPr>
              <a:t>API</a:t>
            </a:r>
            <a:r>
              <a:rPr lang="ja-JP" altLang="en-US" sz="1600" dirty="0">
                <a:latin typeface="ＭＳ ゴシック" panose="020B0609070205080204" pitchFamily="49" charset="-128"/>
                <a:ea typeface="ＭＳ ゴシック" panose="020B0609070205080204" pitchFamily="49" charset="-128"/>
              </a:rPr>
              <a:t>により受け取ったデータを</a:t>
            </a:r>
            <a:r>
              <a:rPr lang="en-US" altLang="ja-JP" sz="1600" dirty="0" err="1">
                <a:latin typeface="ＭＳ ゴシック" panose="020B0609070205080204" pitchFamily="49" charset="-128"/>
                <a:ea typeface="ＭＳ ゴシック" panose="020B0609070205080204" pitchFamily="49" charset="-128"/>
              </a:rPr>
              <a:t>Javascript</a:t>
            </a:r>
            <a:r>
              <a:rPr lang="ja-JP" altLang="en-US" sz="1600" dirty="0">
                <a:latin typeface="ＭＳ ゴシック" panose="020B0609070205080204" pitchFamily="49" charset="-128"/>
                <a:ea typeface="ＭＳ ゴシック" panose="020B0609070205080204" pitchFamily="49" charset="-128"/>
              </a:rPr>
              <a:t>で表示することが多く、新しいプロジェクトに採用はあまりしない気がします。</a:t>
            </a:r>
            <a:endParaRPr lang="en-US" altLang="ja-JP" sz="1600" dirty="0">
              <a:latin typeface="ＭＳ ゴシック" panose="020B0609070205080204" pitchFamily="49" charset="-128"/>
              <a:ea typeface="ＭＳ ゴシック" panose="020B0609070205080204" pitchFamily="49" charset="-128"/>
            </a:endParaRPr>
          </a:p>
          <a:p>
            <a:pPr marL="0" indent="0">
              <a:buFont typeface="Arial" panose="020B0604020202020204" pitchFamily="34" charset="0"/>
              <a:buNone/>
            </a:pPr>
            <a:endParaRPr kumimoji="1" lang="ja-JP" altLang="en-US" sz="1600" dirty="0"/>
          </a:p>
        </p:txBody>
      </p:sp>
      <p:sp>
        <p:nvSpPr>
          <p:cNvPr id="4" name="Content Placeholder 2">
            <a:extLst>
              <a:ext uri="{FF2B5EF4-FFF2-40B4-BE49-F238E27FC236}">
                <a16:creationId xmlns:a16="http://schemas.microsoft.com/office/drawing/2014/main" id="{65971110-96ED-FFF8-C9BC-AB022AA22CA2}"/>
              </a:ext>
            </a:extLst>
          </p:cNvPr>
          <p:cNvSpPr txBox="1">
            <a:spLocks/>
          </p:cNvSpPr>
          <p:nvPr/>
        </p:nvSpPr>
        <p:spPr>
          <a:xfrm>
            <a:off x="262557" y="4691368"/>
            <a:ext cx="9603275" cy="505629"/>
          </a:xfrm>
          <a:prstGeom prst="rect">
            <a:avLst/>
          </a:prstGeom>
        </p:spPr>
        <p:txBody>
          <a:bodyPr vert="horz" lIns="99569" tIns="49785" rIns="99569" bIns="49785" rtlCol="0">
            <a:normAutofit/>
          </a:bodyPr>
          <a:lstStyle>
            <a:lvl1pPr marL="373384" indent="-373384" algn="l" defTabSz="995690" rtl="0" eaLnBrk="1" latinLnBrk="1" hangingPunct="1">
              <a:spcBef>
                <a:spcPct val="20000"/>
              </a:spcBef>
              <a:buFont typeface="Arial" pitchFamily="34" charset="0"/>
              <a:buNone/>
              <a:defRPr lang="ko-KR" altLang="en-US" sz="2000" i="1" kern="1200" baseline="0">
                <a:solidFill>
                  <a:srgbClr val="747275"/>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000" i="1" kern="1200" baseline="0">
                <a:solidFill>
                  <a:srgbClr val="747275"/>
                </a:solidFill>
                <a:latin typeface="+mj-lt"/>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000" i="1" kern="1200" baseline="0">
                <a:solidFill>
                  <a:srgbClr val="747275"/>
                </a:solidFill>
                <a:latin typeface="+mj-lt"/>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000" i="1" kern="1200" baseline="0">
                <a:solidFill>
                  <a:srgbClr val="747275"/>
                </a:solidFill>
                <a:latin typeface="+mj-lt"/>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000" i="1" kern="1200" baseline="0">
                <a:solidFill>
                  <a:srgbClr val="747275"/>
                </a:solidFill>
                <a:latin typeface="+mj-lt"/>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endParaRPr lang="en-US" altLang="ja-JP" sz="1600" i="0" dirty="0">
              <a:solidFill>
                <a:schemeClr val="tx1"/>
              </a:solidFill>
            </a:endParaRPr>
          </a:p>
          <a:p>
            <a:pPr marL="0" indent="0"/>
            <a:endParaRPr lang="en-US" altLang="ja-JP" sz="1600" i="0" dirty="0">
              <a:solidFill>
                <a:schemeClr val="tx1"/>
              </a:solidFill>
            </a:endParaRPr>
          </a:p>
        </p:txBody>
      </p:sp>
      <p:sp>
        <p:nvSpPr>
          <p:cNvPr id="6" name="TextBox 5">
            <a:extLst>
              <a:ext uri="{FF2B5EF4-FFF2-40B4-BE49-F238E27FC236}">
                <a16:creationId xmlns:a16="http://schemas.microsoft.com/office/drawing/2014/main" id="{DB973718-C971-71FB-B76E-2802EC31B9B6}"/>
              </a:ext>
            </a:extLst>
          </p:cNvPr>
          <p:cNvSpPr txBox="1"/>
          <p:nvPr/>
        </p:nvSpPr>
        <p:spPr>
          <a:xfrm>
            <a:off x="467550" y="4223092"/>
            <a:ext cx="6093150" cy="246221"/>
          </a:xfrm>
          <a:prstGeom prst="rect">
            <a:avLst/>
          </a:prstGeom>
          <a:noFill/>
        </p:spPr>
        <p:txBody>
          <a:bodyPr wrap="square">
            <a:spAutoFit/>
          </a:bodyPr>
          <a:lstStyle/>
          <a:p>
            <a:r>
              <a:rPr lang="en-US" altLang="ja-JP" sz="1000" dirty="0">
                <a:latin typeface="ＭＳ ゴシック" panose="020B0609070205080204" pitchFamily="49" charset="-128"/>
                <a:ea typeface="ＭＳ ゴシック" panose="020B0609070205080204" pitchFamily="49" charset="-128"/>
              </a:rPr>
              <a:t>※ </a:t>
            </a:r>
            <a:r>
              <a:rPr lang="ja-JP" altLang="en-US" sz="1000" dirty="0">
                <a:latin typeface="ＭＳ ゴシック" panose="020B0609070205080204" pitchFamily="49" charset="-128"/>
                <a:ea typeface="ＭＳ ゴシック" panose="020B0609070205080204" pitchFamily="49" charset="-128"/>
              </a:rPr>
              <a:t>実は上記以外にも色々ありますが、テンプレートの説明と関係ないことのため割愛</a:t>
            </a:r>
          </a:p>
        </p:txBody>
      </p:sp>
      <p:sp>
        <p:nvSpPr>
          <p:cNvPr id="7" name="Smiley Face 6">
            <a:extLst>
              <a:ext uri="{FF2B5EF4-FFF2-40B4-BE49-F238E27FC236}">
                <a16:creationId xmlns:a16="http://schemas.microsoft.com/office/drawing/2014/main" id="{2AE21918-B9CF-6A46-8B58-31DC45DD1A1A}"/>
              </a:ext>
            </a:extLst>
          </p:cNvPr>
          <p:cNvSpPr/>
          <p:nvPr/>
        </p:nvSpPr>
        <p:spPr>
          <a:xfrm>
            <a:off x="628872" y="3094411"/>
            <a:ext cx="914400" cy="556788"/>
          </a:xfrm>
          <a:prstGeom prst="smileyFac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User</a:t>
            </a:r>
            <a:endParaRPr kumimoji="1" lang="ja-JP" altLang="en-US" sz="1600" dirty="0"/>
          </a:p>
        </p:txBody>
      </p:sp>
      <p:cxnSp>
        <p:nvCxnSpPr>
          <p:cNvPr id="15" name="Straight Arrow Connector 14">
            <a:extLst>
              <a:ext uri="{FF2B5EF4-FFF2-40B4-BE49-F238E27FC236}">
                <a16:creationId xmlns:a16="http://schemas.microsoft.com/office/drawing/2014/main" id="{C507B317-5E8F-A05D-2EDB-18608D5BEF83}"/>
              </a:ext>
            </a:extLst>
          </p:cNvPr>
          <p:cNvCxnSpPr>
            <a:cxnSpLocks/>
            <a:stCxn id="7" idx="6"/>
          </p:cNvCxnSpPr>
          <p:nvPr/>
        </p:nvCxnSpPr>
        <p:spPr>
          <a:xfrm flipV="1">
            <a:off x="1543272" y="3366456"/>
            <a:ext cx="2574955" cy="63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205173A5-ED26-3DEC-94FC-D01FE8E0941A}"/>
              </a:ext>
            </a:extLst>
          </p:cNvPr>
          <p:cNvSpPr/>
          <p:nvPr/>
        </p:nvSpPr>
        <p:spPr>
          <a:xfrm>
            <a:off x="1223598" y="2887042"/>
            <a:ext cx="2290527" cy="4232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solidFill>
                  <a:schemeClr val="tx1"/>
                </a:solidFill>
              </a:rPr>
              <a:t>南関競馬のホームページ見せて</a:t>
            </a:r>
          </a:p>
        </p:txBody>
      </p:sp>
      <p:sp>
        <p:nvSpPr>
          <p:cNvPr id="17" name="Rectangle 16">
            <a:extLst>
              <a:ext uri="{FF2B5EF4-FFF2-40B4-BE49-F238E27FC236}">
                <a16:creationId xmlns:a16="http://schemas.microsoft.com/office/drawing/2014/main" id="{524FD7DB-604F-962C-C423-CCE72F218B4F}"/>
              </a:ext>
            </a:extLst>
          </p:cNvPr>
          <p:cNvSpPr/>
          <p:nvPr/>
        </p:nvSpPr>
        <p:spPr>
          <a:xfrm>
            <a:off x="4091415" y="2769349"/>
            <a:ext cx="4626321" cy="12061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Rectangle 17">
            <a:extLst>
              <a:ext uri="{FF2B5EF4-FFF2-40B4-BE49-F238E27FC236}">
                <a16:creationId xmlns:a16="http://schemas.microsoft.com/office/drawing/2014/main" id="{28204D83-B5DC-6D82-F59F-2557D84FF32D}"/>
              </a:ext>
            </a:extLst>
          </p:cNvPr>
          <p:cNvSpPr/>
          <p:nvPr/>
        </p:nvSpPr>
        <p:spPr>
          <a:xfrm>
            <a:off x="4241736" y="2986778"/>
            <a:ext cx="1223723" cy="590739"/>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Java</a:t>
            </a:r>
            <a:endParaRPr kumimoji="1" lang="ja-JP" altLang="en-US" dirty="0"/>
          </a:p>
        </p:txBody>
      </p:sp>
      <p:sp>
        <p:nvSpPr>
          <p:cNvPr id="19" name="Rectangle 18">
            <a:extLst>
              <a:ext uri="{FF2B5EF4-FFF2-40B4-BE49-F238E27FC236}">
                <a16:creationId xmlns:a16="http://schemas.microsoft.com/office/drawing/2014/main" id="{B017BCC7-501F-3DBA-9A02-D3C2D603DC02}"/>
              </a:ext>
            </a:extLst>
          </p:cNvPr>
          <p:cNvSpPr/>
          <p:nvPr/>
        </p:nvSpPr>
        <p:spPr>
          <a:xfrm>
            <a:off x="7245799" y="2997928"/>
            <a:ext cx="1223723" cy="590739"/>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Rectangle 19">
            <a:extLst>
              <a:ext uri="{FF2B5EF4-FFF2-40B4-BE49-F238E27FC236}">
                <a16:creationId xmlns:a16="http://schemas.microsoft.com/office/drawing/2014/main" id="{4D2FBC66-19A7-6FB3-DB1F-157197B0F1EB}"/>
              </a:ext>
            </a:extLst>
          </p:cNvPr>
          <p:cNvSpPr/>
          <p:nvPr/>
        </p:nvSpPr>
        <p:spPr>
          <a:xfrm>
            <a:off x="5779909" y="3349254"/>
            <a:ext cx="1177245" cy="386129"/>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500" dirty="0"/>
              <a:t>１</a:t>
            </a:r>
            <a:r>
              <a:rPr kumimoji="1" lang="en-US" altLang="ja-JP" sz="500" dirty="0"/>
              <a:t>R</a:t>
            </a:r>
          </a:p>
          <a:p>
            <a:pPr algn="ctr"/>
            <a:r>
              <a:rPr kumimoji="1" lang="ja-JP" altLang="en-US" sz="500" dirty="0"/>
              <a:t>３歳</a:t>
            </a:r>
            <a:r>
              <a:rPr kumimoji="1" lang="en-US" altLang="ja-JP" sz="500" dirty="0"/>
              <a:t>(</a:t>
            </a:r>
            <a:r>
              <a:rPr kumimoji="1" lang="ja-JP" altLang="en-US" sz="500" dirty="0"/>
              <a:t>九</a:t>
            </a:r>
            <a:r>
              <a:rPr kumimoji="1" lang="en-US" altLang="ja-JP" sz="500" dirty="0"/>
              <a:t>)</a:t>
            </a:r>
            <a:r>
              <a:rPr kumimoji="1" lang="ja-JP" altLang="en-US" sz="500" dirty="0"/>
              <a:t>　</a:t>
            </a:r>
            <a:endParaRPr kumimoji="1" lang="en-US" altLang="ja-JP" sz="500" dirty="0"/>
          </a:p>
          <a:p>
            <a:pPr algn="ctr"/>
            <a:r>
              <a:rPr kumimoji="1" lang="en-US" altLang="ja-JP" sz="500" dirty="0"/>
              <a:t>…</a:t>
            </a:r>
          </a:p>
          <a:p>
            <a:pPr algn="ctr"/>
            <a:r>
              <a:rPr kumimoji="1" lang="en-US" altLang="ja-JP" sz="500" dirty="0"/>
              <a:t>2R</a:t>
            </a:r>
          </a:p>
          <a:p>
            <a:pPr algn="ctr"/>
            <a:r>
              <a:rPr kumimoji="1" lang="ja-JP" altLang="en-US" sz="500" dirty="0"/>
              <a:t>３歳</a:t>
            </a:r>
            <a:r>
              <a:rPr kumimoji="1" lang="en-US" altLang="ja-JP" sz="500" dirty="0"/>
              <a:t>(</a:t>
            </a:r>
            <a:r>
              <a:rPr kumimoji="1" lang="ja-JP" altLang="en-US" sz="500" dirty="0"/>
              <a:t>八</a:t>
            </a:r>
            <a:r>
              <a:rPr kumimoji="1" lang="en-US" altLang="ja-JP" sz="500" dirty="0"/>
              <a:t>)</a:t>
            </a:r>
            <a:r>
              <a:rPr kumimoji="1" lang="ja-JP" altLang="en-US" sz="500" dirty="0"/>
              <a:t>　</a:t>
            </a:r>
          </a:p>
        </p:txBody>
      </p:sp>
      <p:cxnSp>
        <p:nvCxnSpPr>
          <p:cNvPr id="21" name="Straight Arrow Connector 20">
            <a:extLst>
              <a:ext uri="{FF2B5EF4-FFF2-40B4-BE49-F238E27FC236}">
                <a16:creationId xmlns:a16="http://schemas.microsoft.com/office/drawing/2014/main" id="{D9039EBD-72F2-F280-6ECC-DF3CCAF69C38}"/>
              </a:ext>
            </a:extLst>
          </p:cNvPr>
          <p:cNvCxnSpPr>
            <a:cxnSpLocks/>
            <a:stCxn id="18" idx="3"/>
            <a:endCxn id="19" idx="1"/>
          </p:cNvCxnSpPr>
          <p:nvPr/>
        </p:nvCxnSpPr>
        <p:spPr>
          <a:xfrm>
            <a:off x="5465459" y="3282148"/>
            <a:ext cx="1780340" cy="11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3CFE7140-1DD7-FCEB-E796-561D4005CE87}"/>
              </a:ext>
            </a:extLst>
          </p:cNvPr>
          <p:cNvSpPr/>
          <p:nvPr/>
        </p:nvSpPr>
        <p:spPr>
          <a:xfrm>
            <a:off x="7417629" y="3188133"/>
            <a:ext cx="883647" cy="33717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HTML</a:t>
            </a:r>
            <a:endParaRPr kumimoji="1" lang="ja-JP" altLang="en-US" dirty="0"/>
          </a:p>
        </p:txBody>
      </p:sp>
      <p:cxnSp>
        <p:nvCxnSpPr>
          <p:cNvPr id="23" name="Connector: Elbow 22">
            <a:extLst>
              <a:ext uri="{FF2B5EF4-FFF2-40B4-BE49-F238E27FC236}">
                <a16:creationId xmlns:a16="http://schemas.microsoft.com/office/drawing/2014/main" id="{C857082E-1078-9EA4-064E-4E8B75BA7B0E}"/>
              </a:ext>
            </a:extLst>
          </p:cNvPr>
          <p:cNvCxnSpPr>
            <a:cxnSpLocks/>
            <a:stCxn id="19" idx="2"/>
            <a:endCxn id="7" idx="4"/>
          </p:cNvCxnSpPr>
          <p:nvPr/>
        </p:nvCxnSpPr>
        <p:spPr>
          <a:xfrm rot="5400000">
            <a:off x="4440601" y="234139"/>
            <a:ext cx="62532" cy="6771589"/>
          </a:xfrm>
          <a:prstGeom prst="bentConnector3">
            <a:avLst>
              <a:gd name="adj1" fmla="val 46557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663FED0D-5C44-B474-103E-72EDAD2080EF}"/>
              </a:ext>
            </a:extLst>
          </p:cNvPr>
          <p:cNvSpPr/>
          <p:nvPr/>
        </p:nvSpPr>
        <p:spPr>
          <a:xfrm>
            <a:off x="5102495" y="2731469"/>
            <a:ext cx="2290527" cy="4232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t>アプリケーション</a:t>
            </a:r>
          </a:p>
        </p:txBody>
      </p:sp>
      <p:sp>
        <p:nvSpPr>
          <p:cNvPr id="25" name="Rectangle 24">
            <a:extLst>
              <a:ext uri="{FF2B5EF4-FFF2-40B4-BE49-F238E27FC236}">
                <a16:creationId xmlns:a16="http://schemas.microsoft.com/office/drawing/2014/main" id="{0075D343-7952-75C3-2DDE-806C46FBBB30}"/>
              </a:ext>
            </a:extLst>
          </p:cNvPr>
          <p:cNvSpPr/>
          <p:nvPr/>
        </p:nvSpPr>
        <p:spPr>
          <a:xfrm>
            <a:off x="6316521" y="2882787"/>
            <a:ext cx="2290527" cy="4232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000" dirty="0"/>
              <a:t>Velocity</a:t>
            </a:r>
            <a:endParaRPr kumimoji="1" lang="ja-JP" altLang="en-US" sz="1000" dirty="0"/>
          </a:p>
        </p:txBody>
      </p:sp>
    </p:spTree>
    <p:extLst>
      <p:ext uri="{BB962C8B-B14F-4D97-AF65-F5344CB8AC3E}">
        <p14:creationId xmlns:p14="http://schemas.microsoft.com/office/powerpoint/2010/main" val="165547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horizontal)">
                                      <p:cBhvr>
                                        <p:cTn id="10" dur="500"/>
                                        <p:tgtEl>
                                          <p:spTgt spid="1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randombar(horizontal)">
                                      <p:cBhvr>
                                        <p:cTn id="13" dur="500"/>
                                        <p:tgtEl>
                                          <p:spTgt spid="16"/>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randombar(horizontal)">
                                      <p:cBhvr>
                                        <p:cTn id="16" dur="500"/>
                                        <p:tgtEl>
                                          <p:spTgt spid="17"/>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randombar(horizontal)">
                                      <p:cBhvr>
                                        <p:cTn id="19" dur="500"/>
                                        <p:tgtEl>
                                          <p:spTgt spid="18"/>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randombar(horizontal)">
                                      <p:cBhvr>
                                        <p:cTn id="22" dur="500"/>
                                        <p:tgtEl>
                                          <p:spTgt spid="19"/>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randombar(horizontal)">
                                      <p:cBhvr>
                                        <p:cTn id="25" dur="500"/>
                                        <p:tgtEl>
                                          <p:spTgt spid="20"/>
                                        </p:tgtEl>
                                      </p:cBhvr>
                                    </p:animEffect>
                                  </p:childTnLst>
                                </p:cTn>
                              </p:par>
                              <p:par>
                                <p:cTn id="26" presetID="14" presetClass="entr" presetSubtype="1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randombar(horizontal)">
                                      <p:cBhvr>
                                        <p:cTn id="28" dur="500"/>
                                        <p:tgtEl>
                                          <p:spTgt spid="21"/>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randombar(horizontal)">
                                      <p:cBhvr>
                                        <p:cTn id="31" dur="500"/>
                                        <p:tgtEl>
                                          <p:spTgt spid="22"/>
                                        </p:tgtEl>
                                      </p:cBhvr>
                                    </p:animEffect>
                                  </p:childTnLst>
                                </p:cTn>
                              </p:par>
                              <p:par>
                                <p:cTn id="32" presetID="14" presetClass="entr" presetSubtype="10"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randombar(horizontal)">
                                      <p:cBhvr>
                                        <p:cTn id="34" dur="500"/>
                                        <p:tgtEl>
                                          <p:spTgt spid="23"/>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randombar(horizontal)">
                                      <p:cBhvr>
                                        <p:cTn id="37" dur="500"/>
                                        <p:tgtEl>
                                          <p:spTgt spid="24"/>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randombar(horizontal)">
                                      <p:cBhvr>
                                        <p:cTn id="40" dur="500"/>
                                        <p:tgtEl>
                                          <p:spTgt spid="25"/>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randombar(horizontal)">
                                      <p:cBhvr>
                                        <p:cTn id="43" dur="500"/>
                                        <p:tgtEl>
                                          <p:spTgt spid="6"/>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randombar(horizontal)">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P spid="6" grpId="0"/>
      <p:bldP spid="7" grpId="0" animBg="1"/>
      <p:bldP spid="16" grpId="0"/>
      <p:bldP spid="17" grpId="0" animBg="1"/>
      <p:bldP spid="18" grpId="0" animBg="1"/>
      <p:bldP spid="19" grpId="0" animBg="1"/>
      <p:bldP spid="20" grpId="0" animBg="1"/>
      <p:bldP spid="22" grpId="0" animBg="1"/>
      <p:bldP spid="24" grpId="0"/>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ja-JP" altLang="en-US" dirty="0"/>
              <a:t>再発防止</a:t>
            </a:r>
          </a:p>
        </p:txBody>
      </p:sp>
      <p:sp>
        <p:nvSpPr>
          <p:cNvPr id="7" name="Content Placeholder 2">
            <a:extLst>
              <a:ext uri="{FF2B5EF4-FFF2-40B4-BE49-F238E27FC236}">
                <a16:creationId xmlns:a16="http://schemas.microsoft.com/office/drawing/2014/main" id="{1384A081-5437-43FB-E76A-5C28426FC494}"/>
              </a:ext>
            </a:extLst>
          </p:cNvPr>
          <p:cNvSpPr>
            <a:spLocks noGrp="1"/>
          </p:cNvSpPr>
          <p:nvPr>
            <p:ph idx="1"/>
          </p:nvPr>
        </p:nvSpPr>
        <p:spPr>
          <a:xfrm>
            <a:off x="152175" y="1773610"/>
            <a:ext cx="9603275" cy="648072"/>
          </a:xfrm>
        </p:spPr>
        <p:txBody>
          <a:bodyPr>
            <a:normAutofit/>
          </a:bodyPr>
          <a:lstStyle/>
          <a:p>
            <a:pPr marL="0" indent="0">
              <a:buNone/>
            </a:pPr>
            <a:r>
              <a:rPr lang="ja-JP" altLang="en-US" sz="1600" i="0" dirty="0">
                <a:solidFill>
                  <a:schemeClr val="tx1"/>
                </a:solidFill>
                <a:latin typeface="ＭＳ ゴシック" panose="020B0609070205080204" pitchFamily="49" charset="-128"/>
                <a:ea typeface="ＭＳ ゴシック" panose="020B0609070205080204" pitchFamily="49" charset="-128"/>
              </a:rPr>
              <a:t>■ 再発防止とは</a:t>
            </a:r>
            <a:endParaRPr lang="en-US" altLang="ja-JP" sz="1600" i="0" dirty="0">
              <a:solidFill>
                <a:schemeClr val="tx1"/>
              </a:solidFill>
              <a:latin typeface="ＭＳ ゴシック" panose="020B0609070205080204" pitchFamily="49" charset="-128"/>
              <a:ea typeface="ＭＳ ゴシック" panose="020B0609070205080204" pitchFamily="49" charset="-128"/>
            </a:endParaRPr>
          </a:p>
          <a:p>
            <a:pPr marL="0" indent="0">
              <a:buNone/>
            </a:pPr>
            <a:r>
              <a:rPr lang="ja-JP" altLang="en-US" sz="1600" i="0" dirty="0">
                <a:solidFill>
                  <a:schemeClr val="tx1"/>
                </a:solidFill>
                <a:latin typeface="ＭＳ ゴシック" panose="020B0609070205080204" pitchFamily="49" charset="-128"/>
                <a:ea typeface="ＭＳ ゴシック" panose="020B0609070205080204" pitchFamily="49" charset="-128"/>
              </a:rPr>
              <a:t>事故や障害、故障、業務ミスといったことが再び起きるのを防ぐ</a:t>
            </a:r>
          </a:p>
          <a:p>
            <a:pPr marL="0" indent="0">
              <a:buNone/>
            </a:pPr>
            <a:endParaRPr lang="en-US" altLang="ja-JP" sz="1600" i="0" dirty="0">
              <a:solidFill>
                <a:schemeClr val="tx1"/>
              </a:solidFill>
            </a:endParaRPr>
          </a:p>
        </p:txBody>
      </p:sp>
      <p:sp>
        <p:nvSpPr>
          <p:cNvPr id="3" name="Content Placeholder 2">
            <a:extLst>
              <a:ext uri="{FF2B5EF4-FFF2-40B4-BE49-F238E27FC236}">
                <a16:creationId xmlns:a16="http://schemas.microsoft.com/office/drawing/2014/main" id="{4A95C7E2-8663-2150-1E32-FD88EC6C5500}"/>
              </a:ext>
            </a:extLst>
          </p:cNvPr>
          <p:cNvSpPr txBox="1">
            <a:spLocks/>
          </p:cNvSpPr>
          <p:nvPr/>
        </p:nvSpPr>
        <p:spPr>
          <a:xfrm>
            <a:off x="146833" y="1341562"/>
            <a:ext cx="9603275" cy="432048"/>
          </a:xfrm>
          <a:prstGeom prst="rect">
            <a:avLst/>
          </a:prstGeom>
        </p:spPr>
        <p:txBody>
          <a:bodyPr vert="horz" lIns="99569" tIns="49785" rIns="99569" bIns="49785" rtlCol="0">
            <a:normAutofit/>
          </a:bodyPr>
          <a:lstStyle>
            <a:lvl1pPr marL="373384" indent="-373384" algn="l" defTabSz="995690" rtl="0" eaLnBrk="1" latinLnBrk="1" hangingPunct="1">
              <a:spcBef>
                <a:spcPct val="20000"/>
              </a:spcBef>
              <a:buFont typeface="Arial" pitchFamily="34" charset="0"/>
              <a:buNone/>
              <a:defRPr lang="ko-KR" altLang="en-US" sz="2000" i="1" kern="1200" baseline="0">
                <a:solidFill>
                  <a:srgbClr val="747275"/>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000" i="1" kern="1200" baseline="0">
                <a:solidFill>
                  <a:srgbClr val="747275"/>
                </a:solidFill>
                <a:latin typeface="+mj-lt"/>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000" i="1" kern="1200" baseline="0">
                <a:solidFill>
                  <a:srgbClr val="747275"/>
                </a:solidFill>
                <a:latin typeface="+mj-lt"/>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000" i="1" kern="1200" baseline="0">
                <a:solidFill>
                  <a:srgbClr val="747275"/>
                </a:solidFill>
                <a:latin typeface="+mj-lt"/>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000" i="1" kern="1200" baseline="0">
                <a:solidFill>
                  <a:srgbClr val="747275"/>
                </a:solidFill>
                <a:latin typeface="+mj-lt"/>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r>
              <a:rPr lang="ja-JP" altLang="en-US" sz="1600" i="0" dirty="0">
                <a:solidFill>
                  <a:schemeClr val="tx1"/>
                </a:solidFill>
                <a:latin typeface="ＭＳ ゴシック" panose="020B0609070205080204" pitchFamily="49" charset="-128"/>
                <a:ea typeface="ＭＳ ゴシック" panose="020B0609070205080204" pitchFamily="49" charset="-128"/>
              </a:rPr>
              <a:t>問題</a:t>
            </a:r>
            <a:r>
              <a:rPr lang="en-US" altLang="ja-JP" sz="1600" i="0" dirty="0">
                <a:solidFill>
                  <a:schemeClr val="tx1"/>
                </a:solidFill>
                <a:latin typeface="ＭＳ ゴシック" panose="020B0609070205080204" pitchFamily="49" charset="-128"/>
                <a:ea typeface="ＭＳ ゴシック" panose="020B0609070205080204" pitchFamily="49" charset="-128"/>
              </a:rPr>
              <a:t>(</a:t>
            </a:r>
            <a:r>
              <a:rPr lang="ja-JP" altLang="en-US" sz="1600" i="0" dirty="0">
                <a:solidFill>
                  <a:schemeClr val="tx1"/>
                </a:solidFill>
                <a:latin typeface="ＭＳ ゴシック" panose="020B0609070205080204" pitchFamily="49" charset="-128"/>
                <a:ea typeface="ＭＳ ゴシック" panose="020B0609070205080204" pitchFamily="49" charset="-128"/>
              </a:rPr>
              <a:t>障害やレビュー指摘等</a:t>
            </a:r>
            <a:r>
              <a:rPr lang="en-US" altLang="ja-JP" sz="1600" i="0" dirty="0">
                <a:solidFill>
                  <a:schemeClr val="tx1"/>
                </a:solidFill>
                <a:latin typeface="ＭＳ ゴシック" panose="020B0609070205080204" pitchFamily="49" charset="-128"/>
                <a:ea typeface="ＭＳ ゴシック" panose="020B0609070205080204" pitchFamily="49" charset="-128"/>
              </a:rPr>
              <a:t>)</a:t>
            </a:r>
            <a:r>
              <a:rPr lang="ja-JP" altLang="en-US" sz="1600" i="0" dirty="0">
                <a:solidFill>
                  <a:schemeClr val="tx1"/>
                </a:solidFill>
                <a:latin typeface="ＭＳ ゴシック" panose="020B0609070205080204" pitchFamily="49" charset="-128"/>
                <a:ea typeface="ＭＳ ゴシック" panose="020B0609070205080204" pitchFamily="49" charset="-128"/>
              </a:rPr>
              <a:t>が起きた時の再発防止が上手くできていました。</a:t>
            </a:r>
            <a:endParaRPr lang="ja-JP" sz="1600" i="0" dirty="0">
              <a:solidFill>
                <a:schemeClr val="tx1"/>
              </a:solidFill>
              <a:latin typeface="ＭＳ ゴシック" panose="020B0609070205080204" pitchFamily="49" charset="-128"/>
              <a:ea typeface="ＭＳ ゴシック" panose="020B0609070205080204" pitchFamily="49" charset="-128"/>
            </a:endParaRPr>
          </a:p>
          <a:p>
            <a:pPr marL="0" indent="0"/>
            <a:endParaRPr lang="en-US" altLang="ja-JP" sz="1600" i="0" dirty="0">
              <a:solidFill>
                <a:schemeClr val="tx1"/>
              </a:solidFill>
            </a:endParaRPr>
          </a:p>
        </p:txBody>
      </p:sp>
      <p:sp>
        <p:nvSpPr>
          <p:cNvPr id="4" name="Content Placeholder 2">
            <a:extLst>
              <a:ext uri="{FF2B5EF4-FFF2-40B4-BE49-F238E27FC236}">
                <a16:creationId xmlns:a16="http://schemas.microsoft.com/office/drawing/2014/main" id="{A0876FA0-83D2-BC44-6D0C-BAF5A2078AF7}"/>
              </a:ext>
            </a:extLst>
          </p:cNvPr>
          <p:cNvSpPr txBox="1">
            <a:spLocks/>
          </p:cNvSpPr>
          <p:nvPr/>
        </p:nvSpPr>
        <p:spPr>
          <a:xfrm>
            <a:off x="152175" y="2529694"/>
            <a:ext cx="9603275" cy="648072"/>
          </a:xfrm>
          <a:prstGeom prst="rect">
            <a:avLst/>
          </a:prstGeom>
        </p:spPr>
        <p:txBody>
          <a:bodyPr vert="horz" lIns="99569" tIns="49785" rIns="99569" bIns="49785" rtlCol="0">
            <a:normAutofit fontScale="92500"/>
          </a:bodyPr>
          <a:lstStyle>
            <a:lvl1pPr marL="373384" indent="-373384" algn="l" defTabSz="995690" rtl="0" eaLnBrk="1" latinLnBrk="1" hangingPunct="1">
              <a:spcBef>
                <a:spcPct val="20000"/>
              </a:spcBef>
              <a:buFont typeface="Arial" pitchFamily="34" charset="0"/>
              <a:buNone/>
              <a:defRPr lang="ko-KR" altLang="en-US" sz="2000" i="1" kern="1200" baseline="0">
                <a:solidFill>
                  <a:srgbClr val="747275"/>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000" i="1" kern="1200" baseline="0">
                <a:solidFill>
                  <a:srgbClr val="747275"/>
                </a:solidFill>
                <a:latin typeface="+mj-lt"/>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000" i="1" kern="1200" baseline="0">
                <a:solidFill>
                  <a:srgbClr val="747275"/>
                </a:solidFill>
                <a:latin typeface="+mj-lt"/>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000" i="1" kern="1200" baseline="0">
                <a:solidFill>
                  <a:srgbClr val="747275"/>
                </a:solidFill>
                <a:latin typeface="+mj-lt"/>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000" i="1" kern="1200" baseline="0">
                <a:solidFill>
                  <a:srgbClr val="747275"/>
                </a:solidFill>
                <a:latin typeface="+mj-lt"/>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r>
              <a:rPr lang="ja-JP" sz="1600" i="0" dirty="0">
                <a:solidFill>
                  <a:schemeClr val="tx1"/>
                </a:solidFill>
                <a:latin typeface="ＭＳ ゴシック" panose="020B0609070205080204" pitchFamily="49" charset="-128"/>
                <a:ea typeface="ＭＳ ゴシック" panose="020B0609070205080204" pitchFamily="49" charset="-128"/>
              </a:rPr>
              <a:t>■ </a:t>
            </a:r>
            <a:r>
              <a:rPr lang="ja-JP" altLang="en-US" sz="1600" i="0" dirty="0">
                <a:solidFill>
                  <a:schemeClr val="tx1"/>
                </a:solidFill>
                <a:latin typeface="ＭＳ ゴシック" panose="020B0609070205080204" pitchFamily="49" charset="-128"/>
                <a:ea typeface="ＭＳ ゴシック" panose="020B0609070205080204" pitchFamily="49" charset="-128"/>
              </a:rPr>
              <a:t>どうやって？</a:t>
            </a:r>
            <a:endParaRPr lang="en-US" altLang="ja-JP" sz="1600" i="0" dirty="0">
              <a:solidFill>
                <a:schemeClr val="tx1"/>
              </a:solidFill>
              <a:latin typeface="ＭＳ ゴシック" panose="020B0609070205080204" pitchFamily="49" charset="-128"/>
              <a:ea typeface="ＭＳ ゴシック" panose="020B0609070205080204" pitchFamily="49" charset="-128"/>
            </a:endParaRPr>
          </a:p>
          <a:p>
            <a:pPr marL="0" indent="0"/>
            <a:r>
              <a:rPr lang="ja-JP" altLang="en-US" sz="1600" i="0" dirty="0">
                <a:solidFill>
                  <a:schemeClr val="tx1"/>
                </a:solidFill>
                <a:latin typeface="ＭＳ ゴシック" panose="020B0609070205080204" pitchFamily="49" charset="-128"/>
                <a:ea typeface="ＭＳ ゴシック" panose="020B0609070205080204" pitchFamily="49" charset="-128"/>
              </a:rPr>
              <a:t>問題発生時原因把握と修正で終わるのではなく、水平展開や原因深掘りを設けるようなルールになっている。</a:t>
            </a:r>
            <a:endParaRPr lang="en-US" altLang="ja-JP" sz="1600" i="0" dirty="0">
              <a:solidFill>
                <a:schemeClr val="tx1"/>
              </a:solidFill>
            </a:endParaRPr>
          </a:p>
        </p:txBody>
      </p:sp>
      <p:pic>
        <p:nvPicPr>
          <p:cNvPr id="1026" name="Picture 2" descr="バグ_R – ICOMPO －商用フリーのアイコン素材サイト－">
            <a:extLst>
              <a:ext uri="{FF2B5EF4-FFF2-40B4-BE49-F238E27FC236}">
                <a16:creationId xmlns:a16="http://schemas.microsoft.com/office/drawing/2014/main" id="{5175CB5E-9D2C-21FF-FA54-69CD0309EE7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7112" y="3913153"/>
            <a:ext cx="737606" cy="737606"/>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2DEA3920-8EE4-F4BD-DF99-7F13ACEB46B3}"/>
              </a:ext>
            </a:extLst>
          </p:cNvPr>
          <p:cNvSpPr txBox="1">
            <a:spLocks/>
          </p:cNvSpPr>
          <p:nvPr/>
        </p:nvSpPr>
        <p:spPr>
          <a:xfrm>
            <a:off x="152175" y="3205363"/>
            <a:ext cx="9603275" cy="648072"/>
          </a:xfrm>
          <a:prstGeom prst="rect">
            <a:avLst/>
          </a:prstGeom>
        </p:spPr>
        <p:txBody>
          <a:bodyPr vert="horz" lIns="99569" tIns="49785" rIns="99569" bIns="49785" rtlCol="0">
            <a:normAutofit/>
          </a:bodyPr>
          <a:lstStyle>
            <a:lvl1pPr marL="373384" indent="-373384" algn="l" defTabSz="995690" rtl="0" eaLnBrk="1" latinLnBrk="1" hangingPunct="1">
              <a:spcBef>
                <a:spcPct val="20000"/>
              </a:spcBef>
              <a:buFont typeface="Arial" pitchFamily="34" charset="0"/>
              <a:buNone/>
              <a:defRPr lang="ko-KR" altLang="en-US" sz="2000" i="1" kern="1200" baseline="0">
                <a:solidFill>
                  <a:srgbClr val="747275"/>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000" i="1" kern="1200" baseline="0">
                <a:solidFill>
                  <a:srgbClr val="747275"/>
                </a:solidFill>
                <a:latin typeface="+mj-lt"/>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000" i="1" kern="1200" baseline="0">
                <a:solidFill>
                  <a:srgbClr val="747275"/>
                </a:solidFill>
                <a:latin typeface="+mj-lt"/>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000" i="1" kern="1200" baseline="0">
                <a:solidFill>
                  <a:srgbClr val="747275"/>
                </a:solidFill>
                <a:latin typeface="+mj-lt"/>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000" i="1" kern="1200" baseline="0">
                <a:solidFill>
                  <a:srgbClr val="747275"/>
                </a:solidFill>
                <a:latin typeface="+mj-lt"/>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r>
              <a:rPr lang="ja-JP" sz="1600" i="0" dirty="0">
                <a:solidFill>
                  <a:schemeClr val="tx1"/>
                </a:solidFill>
                <a:latin typeface="ＭＳ ゴシック" panose="020B0609070205080204" pitchFamily="49" charset="-128"/>
                <a:ea typeface="ＭＳ ゴシック" panose="020B0609070205080204" pitchFamily="49" charset="-128"/>
              </a:rPr>
              <a:t>■ </a:t>
            </a:r>
            <a:r>
              <a:rPr lang="ja-JP" altLang="en-US" sz="1600" i="0" dirty="0">
                <a:solidFill>
                  <a:schemeClr val="tx1"/>
                </a:solidFill>
                <a:latin typeface="ＭＳ ゴシック" panose="020B0609070205080204" pitchFamily="49" charset="-128"/>
                <a:ea typeface="ＭＳ ゴシック" panose="020B0609070205080204" pitchFamily="49" charset="-128"/>
              </a:rPr>
              <a:t>問題が起きた時の対処の流れ</a:t>
            </a:r>
            <a:endParaRPr lang="en-US" altLang="ja-JP" sz="1600" i="0" dirty="0">
              <a:solidFill>
                <a:schemeClr val="tx1"/>
              </a:solidFill>
              <a:latin typeface="ＭＳ ゴシック" panose="020B0609070205080204" pitchFamily="49" charset="-128"/>
              <a:ea typeface="ＭＳ ゴシック" panose="020B0609070205080204" pitchFamily="49" charset="-128"/>
            </a:endParaRPr>
          </a:p>
          <a:p>
            <a:pPr marL="0" indent="0"/>
            <a:r>
              <a:rPr lang="ja-JP" altLang="en-US" sz="1600" i="0" dirty="0">
                <a:solidFill>
                  <a:schemeClr val="tx1"/>
                </a:solidFill>
              </a:rPr>
              <a:t>・普通</a:t>
            </a:r>
            <a:endParaRPr lang="en-US" altLang="ja-JP" sz="1600" i="0" dirty="0">
              <a:solidFill>
                <a:schemeClr val="tx1"/>
              </a:solidFill>
            </a:endParaRPr>
          </a:p>
        </p:txBody>
      </p:sp>
      <p:pic>
        <p:nvPicPr>
          <p:cNvPr id="1028" name="Picture 4" descr="分析 | 無料のAi・PNG白黒シルエットイラスト">
            <a:extLst>
              <a:ext uri="{FF2B5EF4-FFF2-40B4-BE49-F238E27FC236}">
                <a16:creationId xmlns:a16="http://schemas.microsoft.com/office/drawing/2014/main" id="{285AE88F-C84E-7950-C6FA-0159FDE2F6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13784" y="3897368"/>
            <a:ext cx="737606" cy="73760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バグ修正のアイコン - 修理するのベクターアート素材や画像を多数ご用意 - 修理する, コンピュータバグ, 昆虫 - iStock">
            <a:extLst>
              <a:ext uri="{FF2B5EF4-FFF2-40B4-BE49-F238E27FC236}">
                <a16:creationId xmlns:a16="http://schemas.microsoft.com/office/drawing/2014/main" id="{24F49642-3299-70B9-9153-FD0997CE80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59102" y="3905260"/>
            <a:ext cx="737606" cy="73760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9F23F62-2C8A-2719-CE30-35C70A79133C}"/>
              </a:ext>
            </a:extLst>
          </p:cNvPr>
          <p:cNvSpPr/>
          <p:nvPr/>
        </p:nvSpPr>
        <p:spPr>
          <a:xfrm>
            <a:off x="10652" y="4662730"/>
            <a:ext cx="2290527" cy="4232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solidFill>
                  <a:schemeClr val="tx1"/>
                </a:solidFill>
              </a:rPr>
              <a:t>バグ</a:t>
            </a:r>
          </a:p>
        </p:txBody>
      </p:sp>
      <p:sp>
        <p:nvSpPr>
          <p:cNvPr id="12" name="Rectangle 11">
            <a:extLst>
              <a:ext uri="{FF2B5EF4-FFF2-40B4-BE49-F238E27FC236}">
                <a16:creationId xmlns:a16="http://schemas.microsoft.com/office/drawing/2014/main" id="{C9EE2319-C6EB-A033-FD36-E85C45A2ED04}"/>
              </a:ext>
            </a:extLst>
          </p:cNvPr>
          <p:cNvSpPr/>
          <p:nvPr/>
        </p:nvSpPr>
        <p:spPr>
          <a:xfrm>
            <a:off x="2109858" y="4662730"/>
            <a:ext cx="2290527" cy="4232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solidFill>
                  <a:schemeClr val="tx1"/>
                </a:solidFill>
              </a:rPr>
              <a:t>原因調査・判明</a:t>
            </a:r>
          </a:p>
        </p:txBody>
      </p:sp>
      <p:sp>
        <p:nvSpPr>
          <p:cNvPr id="13" name="Rectangle 12">
            <a:extLst>
              <a:ext uri="{FF2B5EF4-FFF2-40B4-BE49-F238E27FC236}">
                <a16:creationId xmlns:a16="http://schemas.microsoft.com/office/drawing/2014/main" id="{CD7680BF-3D16-116A-939D-256E76386606}"/>
              </a:ext>
            </a:extLst>
          </p:cNvPr>
          <p:cNvSpPr/>
          <p:nvPr/>
        </p:nvSpPr>
        <p:spPr>
          <a:xfrm>
            <a:off x="4367014" y="4662730"/>
            <a:ext cx="2290527" cy="4232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solidFill>
                  <a:schemeClr val="tx1"/>
                </a:solidFill>
              </a:rPr>
              <a:t>修正</a:t>
            </a:r>
          </a:p>
        </p:txBody>
      </p:sp>
      <p:cxnSp>
        <p:nvCxnSpPr>
          <p:cNvPr id="15" name="Straight Arrow Connector 14">
            <a:extLst>
              <a:ext uri="{FF2B5EF4-FFF2-40B4-BE49-F238E27FC236}">
                <a16:creationId xmlns:a16="http://schemas.microsoft.com/office/drawing/2014/main" id="{09326703-473D-05F0-90AD-E13DF7878D9C}"/>
              </a:ext>
            </a:extLst>
          </p:cNvPr>
          <p:cNvCxnSpPr>
            <a:stCxn id="1026" idx="3"/>
            <a:endCxn id="1028" idx="1"/>
          </p:cNvCxnSpPr>
          <p:nvPr/>
        </p:nvCxnSpPr>
        <p:spPr>
          <a:xfrm flipV="1">
            <a:off x="1524718" y="4266171"/>
            <a:ext cx="1289066" cy="157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6197474A-294F-8D1E-A6CE-8E03730E22FC}"/>
              </a:ext>
            </a:extLst>
          </p:cNvPr>
          <p:cNvCxnSpPr>
            <a:cxnSpLocks/>
            <a:stCxn id="1028" idx="3"/>
            <a:endCxn id="1030" idx="1"/>
          </p:cNvCxnSpPr>
          <p:nvPr/>
        </p:nvCxnSpPr>
        <p:spPr>
          <a:xfrm>
            <a:off x="3551390" y="4266171"/>
            <a:ext cx="1607712" cy="78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Content Placeholder 2">
            <a:extLst>
              <a:ext uri="{FF2B5EF4-FFF2-40B4-BE49-F238E27FC236}">
                <a16:creationId xmlns:a16="http://schemas.microsoft.com/office/drawing/2014/main" id="{CC9E989C-2C3F-4CC6-1E30-DA53BEE158BC}"/>
              </a:ext>
            </a:extLst>
          </p:cNvPr>
          <p:cNvSpPr txBox="1">
            <a:spLocks/>
          </p:cNvSpPr>
          <p:nvPr/>
        </p:nvSpPr>
        <p:spPr>
          <a:xfrm>
            <a:off x="164339" y="4987991"/>
            <a:ext cx="9603275" cy="423247"/>
          </a:xfrm>
          <a:prstGeom prst="rect">
            <a:avLst/>
          </a:prstGeom>
        </p:spPr>
        <p:txBody>
          <a:bodyPr vert="horz" lIns="99569" tIns="49785" rIns="99569" bIns="49785" rtlCol="0">
            <a:normAutofit/>
          </a:bodyPr>
          <a:lstStyle>
            <a:lvl1pPr marL="373384" indent="-373384" algn="l" defTabSz="995690" rtl="0" eaLnBrk="1" latinLnBrk="1" hangingPunct="1">
              <a:spcBef>
                <a:spcPct val="20000"/>
              </a:spcBef>
              <a:buFont typeface="Arial" pitchFamily="34" charset="0"/>
              <a:buNone/>
              <a:defRPr lang="ko-KR" altLang="en-US" sz="2000" i="1" kern="1200" baseline="0">
                <a:solidFill>
                  <a:srgbClr val="747275"/>
                </a:solidFill>
                <a:latin typeface="+mj-lt"/>
                <a:ea typeface="맑은 고딕" pitchFamily="50" charset="-127"/>
                <a:cs typeface="+mn-cs"/>
              </a:defRPr>
            </a:lvl1pPr>
            <a:lvl2pPr marL="808998" indent="-311153" algn="l" defTabSz="995690" rtl="0" eaLnBrk="1" latinLnBrk="1" hangingPunct="1">
              <a:spcBef>
                <a:spcPct val="20000"/>
              </a:spcBef>
              <a:buFont typeface="Arial" pitchFamily="34" charset="0"/>
              <a:buNone/>
              <a:defRPr lang="ko-KR" altLang="en-US" sz="2000" i="1" kern="1200" baseline="0">
                <a:solidFill>
                  <a:srgbClr val="747275"/>
                </a:solidFill>
                <a:latin typeface="+mj-lt"/>
                <a:ea typeface="맑은 고딕" pitchFamily="50" charset="-127"/>
                <a:cs typeface="+mn-cs"/>
              </a:defRPr>
            </a:lvl2pPr>
            <a:lvl3pPr marL="1244613" indent="-248923" algn="l" defTabSz="995690" rtl="0" eaLnBrk="1" latinLnBrk="1" hangingPunct="1">
              <a:spcBef>
                <a:spcPct val="20000"/>
              </a:spcBef>
              <a:buFont typeface="Arial" pitchFamily="34" charset="0"/>
              <a:buNone/>
              <a:defRPr lang="ko-KR" altLang="en-US" sz="2000" i="1" kern="1200" baseline="0">
                <a:solidFill>
                  <a:srgbClr val="747275"/>
                </a:solidFill>
                <a:latin typeface="+mj-lt"/>
                <a:ea typeface="맑은 고딕" pitchFamily="50" charset="-127"/>
                <a:cs typeface="+mn-cs"/>
              </a:defRPr>
            </a:lvl3pPr>
            <a:lvl4pPr marL="1742458" indent="-248923" algn="l" defTabSz="995690" rtl="0" eaLnBrk="1" latinLnBrk="1" hangingPunct="1">
              <a:spcBef>
                <a:spcPct val="20000"/>
              </a:spcBef>
              <a:buFont typeface="Arial" pitchFamily="34" charset="0"/>
              <a:buNone/>
              <a:defRPr lang="ko-KR" altLang="en-US" sz="2000" i="1" kern="1200" baseline="0">
                <a:solidFill>
                  <a:srgbClr val="747275"/>
                </a:solidFill>
                <a:latin typeface="+mj-lt"/>
                <a:ea typeface="맑은 고딕" pitchFamily="50" charset="-127"/>
                <a:cs typeface="+mn-cs"/>
              </a:defRPr>
            </a:lvl4pPr>
            <a:lvl5pPr marL="2240303" indent="-248923" algn="l" defTabSz="995690" rtl="0" eaLnBrk="1" latinLnBrk="1" hangingPunct="1">
              <a:spcBef>
                <a:spcPct val="20000"/>
              </a:spcBef>
              <a:buFont typeface="Arial" pitchFamily="34" charset="0"/>
              <a:buNone/>
              <a:defRPr lang="ko-KR" altLang="en-US" sz="2000" i="1" kern="1200" baseline="0">
                <a:solidFill>
                  <a:srgbClr val="747275"/>
                </a:solidFill>
                <a:latin typeface="+mj-lt"/>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r>
              <a:rPr lang="ja-JP" altLang="en-US" sz="1600" i="0" dirty="0">
                <a:solidFill>
                  <a:schemeClr val="tx1"/>
                </a:solidFill>
                <a:latin typeface="ＭＳ ゴシック" panose="020B0609070205080204" pitchFamily="49" charset="-128"/>
                <a:ea typeface="ＭＳ ゴシック" panose="020B0609070205080204" pitchFamily="49" charset="-128"/>
              </a:rPr>
              <a:t>・ 本プロジェクト</a:t>
            </a:r>
            <a:endParaRPr lang="en-US" altLang="ja-JP" sz="1600" i="0" dirty="0">
              <a:solidFill>
                <a:schemeClr val="tx1"/>
              </a:solidFill>
            </a:endParaRPr>
          </a:p>
        </p:txBody>
      </p:sp>
      <p:pic>
        <p:nvPicPr>
          <p:cNvPr id="29" name="Picture 2" descr="バグ_R – ICOMPO －商用フリーのアイコン素材サイト－">
            <a:extLst>
              <a:ext uri="{FF2B5EF4-FFF2-40B4-BE49-F238E27FC236}">
                <a16:creationId xmlns:a16="http://schemas.microsoft.com/office/drawing/2014/main" id="{46F820F3-4E36-EF1C-8E07-2E064067766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7112" y="5411678"/>
            <a:ext cx="737606" cy="73760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分析 | 無料のAi・PNG白黒シルエットイラスト">
            <a:extLst>
              <a:ext uri="{FF2B5EF4-FFF2-40B4-BE49-F238E27FC236}">
                <a16:creationId xmlns:a16="http://schemas.microsoft.com/office/drawing/2014/main" id="{02504F3E-7F32-0269-D7BD-DC120F1D56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13784" y="5395893"/>
            <a:ext cx="737606" cy="73760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バグ修正のアイコン - 修理するのベクターアート素材や画像を多数ご用意 - 修理する, コンピュータバグ, 昆虫 - iStock">
            <a:extLst>
              <a:ext uri="{FF2B5EF4-FFF2-40B4-BE49-F238E27FC236}">
                <a16:creationId xmlns:a16="http://schemas.microsoft.com/office/drawing/2014/main" id="{28298D62-BC96-2DAD-4C66-E5132A854F6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59102" y="5403785"/>
            <a:ext cx="737606" cy="737606"/>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E6EE0DF2-30D7-94BD-DF1E-15C614CAB2E0}"/>
              </a:ext>
            </a:extLst>
          </p:cNvPr>
          <p:cNvSpPr/>
          <p:nvPr/>
        </p:nvSpPr>
        <p:spPr>
          <a:xfrm>
            <a:off x="10652" y="6161255"/>
            <a:ext cx="2290527" cy="4232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solidFill>
                  <a:schemeClr val="tx1"/>
                </a:solidFill>
              </a:rPr>
              <a:t>バグ</a:t>
            </a:r>
          </a:p>
        </p:txBody>
      </p:sp>
      <p:sp>
        <p:nvSpPr>
          <p:cNvPr id="33" name="Rectangle 32">
            <a:extLst>
              <a:ext uri="{FF2B5EF4-FFF2-40B4-BE49-F238E27FC236}">
                <a16:creationId xmlns:a16="http://schemas.microsoft.com/office/drawing/2014/main" id="{881A453C-3DE3-5C03-C9DA-7B21ACB46077}"/>
              </a:ext>
            </a:extLst>
          </p:cNvPr>
          <p:cNvSpPr/>
          <p:nvPr/>
        </p:nvSpPr>
        <p:spPr>
          <a:xfrm>
            <a:off x="2109858" y="6161255"/>
            <a:ext cx="2290527" cy="4232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solidFill>
                  <a:schemeClr val="tx1"/>
                </a:solidFill>
              </a:rPr>
              <a:t>原因調査・判明</a:t>
            </a:r>
          </a:p>
        </p:txBody>
      </p:sp>
      <p:sp>
        <p:nvSpPr>
          <p:cNvPr id="34" name="Rectangle 33">
            <a:extLst>
              <a:ext uri="{FF2B5EF4-FFF2-40B4-BE49-F238E27FC236}">
                <a16:creationId xmlns:a16="http://schemas.microsoft.com/office/drawing/2014/main" id="{8DC49396-0D76-DAE5-6800-BE8FF62423D2}"/>
              </a:ext>
            </a:extLst>
          </p:cNvPr>
          <p:cNvSpPr/>
          <p:nvPr/>
        </p:nvSpPr>
        <p:spPr>
          <a:xfrm>
            <a:off x="4412242" y="6180524"/>
            <a:ext cx="2290527" cy="4232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solidFill>
                  <a:schemeClr val="tx1"/>
                </a:solidFill>
              </a:rPr>
              <a:t>修正</a:t>
            </a:r>
          </a:p>
        </p:txBody>
      </p:sp>
      <p:cxnSp>
        <p:nvCxnSpPr>
          <p:cNvPr id="35" name="Straight Arrow Connector 34">
            <a:extLst>
              <a:ext uri="{FF2B5EF4-FFF2-40B4-BE49-F238E27FC236}">
                <a16:creationId xmlns:a16="http://schemas.microsoft.com/office/drawing/2014/main" id="{2C3875FD-D78F-C691-5E19-064FE3AF6E64}"/>
              </a:ext>
            </a:extLst>
          </p:cNvPr>
          <p:cNvCxnSpPr>
            <a:stCxn id="29" idx="3"/>
            <a:endCxn id="30" idx="1"/>
          </p:cNvCxnSpPr>
          <p:nvPr/>
        </p:nvCxnSpPr>
        <p:spPr>
          <a:xfrm flipV="1">
            <a:off x="1524718" y="5764696"/>
            <a:ext cx="1289066" cy="157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53E3101F-2228-1143-D235-4123C022166E}"/>
              </a:ext>
            </a:extLst>
          </p:cNvPr>
          <p:cNvCxnSpPr>
            <a:cxnSpLocks/>
            <a:stCxn id="30" idx="3"/>
            <a:endCxn id="31" idx="1"/>
          </p:cNvCxnSpPr>
          <p:nvPr/>
        </p:nvCxnSpPr>
        <p:spPr>
          <a:xfrm>
            <a:off x="3551390" y="5764696"/>
            <a:ext cx="1607712" cy="78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4FBB2013-7ED9-2B89-F6F9-A533164731B2}"/>
              </a:ext>
            </a:extLst>
          </p:cNvPr>
          <p:cNvCxnSpPr>
            <a:cxnSpLocks/>
            <a:stCxn id="31" idx="3"/>
            <a:endCxn id="1031" idx="1"/>
          </p:cNvCxnSpPr>
          <p:nvPr/>
        </p:nvCxnSpPr>
        <p:spPr>
          <a:xfrm flipV="1">
            <a:off x="5896708" y="5202272"/>
            <a:ext cx="1218076" cy="5703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2EDB3913-9755-2762-60F0-7802650F6DAE}"/>
              </a:ext>
            </a:extLst>
          </p:cNvPr>
          <p:cNvCxnSpPr>
            <a:cxnSpLocks/>
            <a:stCxn id="31" idx="3"/>
            <a:endCxn id="44" idx="1"/>
          </p:cNvCxnSpPr>
          <p:nvPr/>
        </p:nvCxnSpPr>
        <p:spPr>
          <a:xfrm>
            <a:off x="5896708" y="5772588"/>
            <a:ext cx="1867307" cy="4102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44" name="Picture 43">
            <a:extLst>
              <a:ext uri="{FF2B5EF4-FFF2-40B4-BE49-F238E27FC236}">
                <a16:creationId xmlns:a16="http://schemas.microsoft.com/office/drawing/2014/main" id="{06EB8C55-2186-DDC3-1763-EEB2CAB6A591}"/>
              </a:ext>
            </a:extLst>
          </p:cNvPr>
          <p:cNvPicPr>
            <a:picLocks noChangeAspect="1"/>
          </p:cNvPicPr>
          <p:nvPr/>
        </p:nvPicPr>
        <p:blipFill>
          <a:blip r:embed="rId5"/>
          <a:stretch>
            <a:fillRect/>
          </a:stretch>
        </p:blipFill>
        <p:spPr>
          <a:xfrm>
            <a:off x="7764015" y="5941336"/>
            <a:ext cx="462930" cy="482933"/>
          </a:xfrm>
          <a:prstGeom prst="rect">
            <a:avLst/>
          </a:prstGeom>
        </p:spPr>
      </p:pic>
      <p:sp>
        <p:nvSpPr>
          <p:cNvPr id="47" name="Rectangle 46">
            <a:extLst>
              <a:ext uri="{FF2B5EF4-FFF2-40B4-BE49-F238E27FC236}">
                <a16:creationId xmlns:a16="http://schemas.microsoft.com/office/drawing/2014/main" id="{891C8102-1A90-F147-A0DE-F190289CFAC1}"/>
              </a:ext>
            </a:extLst>
          </p:cNvPr>
          <p:cNvSpPr/>
          <p:nvPr/>
        </p:nvSpPr>
        <p:spPr>
          <a:xfrm>
            <a:off x="6757007" y="6384787"/>
            <a:ext cx="2290527" cy="4232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solidFill>
                  <a:schemeClr val="tx1"/>
                </a:solidFill>
              </a:rPr>
              <a:t>お知らせ</a:t>
            </a:r>
          </a:p>
        </p:txBody>
      </p:sp>
      <p:pic>
        <p:nvPicPr>
          <p:cNvPr id="49" name="Picture 6" descr="バグ修正のアイコン - 修理するのベクターアート素材や画像を多数ご用意 - 修理する, コンピュータバグ, 昆虫 - iStock">
            <a:extLst>
              <a:ext uri="{FF2B5EF4-FFF2-40B4-BE49-F238E27FC236}">
                <a16:creationId xmlns:a16="http://schemas.microsoft.com/office/drawing/2014/main" id="{34490A00-2C34-4B05-493A-70FAF75C047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78731" y="5806058"/>
            <a:ext cx="335495" cy="335495"/>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Straight Arrow Connector 49">
            <a:extLst>
              <a:ext uri="{FF2B5EF4-FFF2-40B4-BE49-F238E27FC236}">
                <a16:creationId xmlns:a16="http://schemas.microsoft.com/office/drawing/2014/main" id="{09F9C090-A7FF-3ABC-98B6-75C06D02A2E8}"/>
              </a:ext>
            </a:extLst>
          </p:cNvPr>
          <p:cNvCxnSpPr>
            <a:cxnSpLocks/>
            <a:stCxn id="44" idx="3"/>
            <a:endCxn id="49" idx="1"/>
          </p:cNvCxnSpPr>
          <p:nvPr/>
        </p:nvCxnSpPr>
        <p:spPr>
          <a:xfrm flipV="1">
            <a:off x="8226945" y="5973806"/>
            <a:ext cx="451786" cy="2089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54" name="Picture 6" descr="バグ修正のアイコン - 修理するのベクターアート素材や画像を多数ご用意 - 修理する, コンピュータバグ, 昆虫 - iStock">
            <a:extLst>
              <a:ext uri="{FF2B5EF4-FFF2-40B4-BE49-F238E27FC236}">
                <a16:creationId xmlns:a16="http://schemas.microsoft.com/office/drawing/2014/main" id="{43966E24-AA6C-7EE1-996E-4A9CA2B57F9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87494" y="6166098"/>
            <a:ext cx="335495" cy="335495"/>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a:extLst>
              <a:ext uri="{FF2B5EF4-FFF2-40B4-BE49-F238E27FC236}">
                <a16:creationId xmlns:a16="http://schemas.microsoft.com/office/drawing/2014/main" id="{0426F780-5A9B-9150-2590-17E31C467D1E}"/>
              </a:ext>
            </a:extLst>
          </p:cNvPr>
          <p:cNvCxnSpPr>
            <a:cxnSpLocks/>
            <a:stCxn id="44" idx="3"/>
            <a:endCxn id="54" idx="1"/>
          </p:cNvCxnSpPr>
          <p:nvPr/>
        </p:nvCxnSpPr>
        <p:spPr>
          <a:xfrm>
            <a:off x="8226945" y="6182803"/>
            <a:ext cx="460549" cy="1510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032" name="Picture 8" descr="どうしても点点点と書いてしまう | mixiコミュニティ">
            <a:extLst>
              <a:ext uri="{FF2B5EF4-FFF2-40B4-BE49-F238E27FC236}">
                <a16:creationId xmlns:a16="http://schemas.microsoft.com/office/drawing/2014/main" id="{B5C9E556-2310-97A8-2E6F-8E03571B72F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05360" y="6526138"/>
            <a:ext cx="342174" cy="307957"/>
          </a:xfrm>
          <a:prstGeom prst="rect">
            <a:avLst/>
          </a:prstGeom>
          <a:noFill/>
          <a:extLst>
            <a:ext uri="{909E8E84-426E-40DD-AFC4-6F175D3DCCD1}">
              <a14:hiddenFill xmlns:a14="http://schemas.microsoft.com/office/drawing/2010/main">
                <a:solidFill>
                  <a:srgbClr val="FFFFFF"/>
                </a:solidFill>
              </a14:hiddenFill>
            </a:ext>
          </a:extLst>
        </p:spPr>
      </p:pic>
      <p:sp>
        <p:nvSpPr>
          <p:cNvPr id="58" name="Rectangle 57">
            <a:extLst>
              <a:ext uri="{FF2B5EF4-FFF2-40B4-BE49-F238E27FC236}">
                <a16:creationId xmlns:a16="http://schemas.microsoft.com/office/drawing/2014/main" id="{5382A1ED-09EA-D0D8-FCD4-506A1A9037A3}"/>
              </a:ext>
            </a:extLst>
          </p:cNvPr>
          <p:cNvSpPr/>
          <p:nvPr/>
        </p:nvSpPr>
        <p:spPr>
          <a:xfrm>
            <a:off x="6400323" y="5780481"/>
            <a:ext cx="3092567" cy="1048062"/>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Rectangle 58">
            <a:extLst>
              <a:ext uri="{FF2B5EF4-FFF2-40B4-BE49-F238E27FC236}">
                <a16:creationId xmlns:a16="http://schemas.microsoft.com/office/drawing/2014/main" id="{AAF49C64-9BA7-4970-0D3F-DAAF64A2E833}"/>
              </a:ext>
            </a:extLst>
          </p:cNvPr>
          <p:cNvSpPr/>
          <p:nvPr/>
        </p:nvSpPr>
        <p:spPr>
          <a:xfrm>
            <a:off x="5611743" y="5920127"/>
            <a:ext cx="2290527" cy="4232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solidFill>
                  <a:schemeClr val="tx2"/>
                </a:solidFill>
              </a:rPr>
              <a:t>水平展開</a:t>
            </a:r>
          </a:p>
        </p:txBody>
      </p:sp>
      <p:sp>
        <p:nvSpPr>
          <p:cNvPr id="62" name="Rectangle 61">
            <a:extLst>
              <a:ext uri="{FF2B5EF4-FFF2-40B4-BE49-F238E27FC236}">
                <a16:creationId xmlns:a16="http://schemas.microsoft.com/office/drawing/2014/main" id="{FA10D1DD-7870-4151-C232-59B38FECF584}"/>
              </a:ext>
            </a:extLst>
          </p:cNvPr>
          <p:cNvSpPr/>
          <p:nvPr/>
        </p:nvSpPr>
        <p:spPr>
          <a:xfrm>
            <a:off x="6400323" y="4845257"/>
            <a:ext cx="4087371" cy="856268"/>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7" name="Rectangle 1026">
            <a:extLst>
              <a:ext uri="{FF2B5EF4-FFF2-40B4-BE49-F238E27FC236}">
                <a16:creationId xmlns:a16="http://schemas.microsoft.com/office/drawing/2014/main" id="{6E3547FF-AAFF-7733-5A9B-F0575F771F1E}"/>
              </a:ext>
            </a:extLst>
          </p:cNvPr>
          <p:cNvSpPr/>
          <p:nvPr/>
        </p:nvSpPr>
        <p:spPr>
          <a:xfrm>
            <a:off x="5611743" y="4979266"/>
            <a:ext cx="2290527" cy="4232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solidFill>
                  <a:schemeClr val="tx2"/>
                </a:solidFill>
              </a:rPr>
              <a:t>深堀</a:t>
            </a:r>
          </a:p>
        </p:txBody>
      </p:sp>
      <p:pic>
        <p:nvPicPr>
          <p:cNvPr id="1031" name="Picture 1030">
            <a:extLst>
              <a:ext uri="{FF2B5EF4-FFF2-40B4-BE49-F238E27FC236}">
                <a16:creationId xmlns:a16="http://schemas.microsoft.com/office/drawing/2014/main" id="{274CE16C-1EC6-61AF-EB3F-C1DDC944AD5B}"/>
              </a:ext>
            </a:extLst>
          </p:cNvPr>
          <p:cNvPicPr>
            <a:picLocks noChangeAspect="1"/>
          </p:cNvPicPr>
          <p:nvPr/>
        </p:nvPicPr>
        <p:blipFill>
          <a:blip r:embed="rId8"/>
          <a:stretch>
            <a:fillRect/>
          </a:stretch>
        </p:blipFill>
        <p:spPr>
          <a:xfrm>
            <a:off x="7114784" y="4898016"/>
            <a:ext cx="662889" cy="608511"/>
          </a:xfrm>
          <a:prstGeom prst="rect">
            <a:avLst/>
          </a:prstGeom>
        </p:spPr>
      </p:pic>
      <p:sp>
        <p:nvSpPr>
          <p:cNvPr id="1035" name="Rectangle 1034">
            <a:extLst>
              <a:ext uri="{FF2B5EF4-FFF2-40B4-BE49-F238E27FC236}">
                <a16:creationId xmlns:a16="http://schemas.microsoft.com/office/drawing/2014/main" id="{1750FAC9-26ED-EC3C-4D3C-5B3A04C7D2AB}"/>
              </a:ext>
            </a:extLst>
          </p:cNvPr>
          <p:cNvSpPr/>
          <p:nvPr/>
        </p:nvSpPr>
        <p:spPr>
          <a:xfrm>
            <a:off x="6300965" y="5391498"/>
            <a:ext cx="2290527" cy="4232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solidFill>
                  <a:schemeClr val="tx1"/>
                </a:solidFill>
              </a:rPr>
              <a:t>なぜ起きた？</a:t>
            </a:r>
          </a:p>
        </p:txBody>
      </p:sp>
      <p:cxnSp>
        <p:nvCxnSpPr>
          <p:cNvPr id="1036" name="Straight Arrow Connector 1035">
            <a:extLst>
              <a:ext uri="{FF2B5EF4-FFF2-40B4-BE49-F238E27FC236}">
                <a16:creationId xmlns:a16="http://schemas.microsoft.com/office/drawing/2014/main" id="{7832087E-DE9D-F705-3B1A-1E0C3114A991}"/>
              </a:ext>
            </a:extLst>
          </p:cNvPr>
          <p:cNvCxnSpPr>
            <a:cxnSpLocks/>
            <a:stCxn id="1031" idx="3"/>
            <a:endCxn id="1040" idx="1"/>
          </p:cNvCxnSpPr>
          <p:nvPr/>
        </p:nvCxnSpPr>
        <p:spPr>
          <a:xfrm flipV="1">
            <a:off x="7777673" y="5199615"/>
            <a:ext cx="841602" cy="26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040" name="Picture 1039">
            <a:extLst>
              <a:ext uri="{FF2B5EF4-FFF2-40B4-BE49-F238E27FC236}">
                <a16:creationId xmlns:a16="http://schemas.microsoft.com/office/drawing/2014/main" id="{677F6663-4650-9652-67E8-5D2C4914D74D}"/>
              </a:ext>
            </a:extLst>
          </p:cNvPr>
          <p:cNvPicPr>
            <a:picLocks noChangeAspect="1"/>
          </p:cNvPicPr>
          <p:nvPr/>
        </p:nvPicPr>
        <p:blipFill>
          <a:blip r:embed="rId9"/>
          <a:stretch>
            <a:fillRect/>
          </a:stretch>
        </p:blipFill>
        <p:spPr>
          <a:xfrm>
            <a:off x="8619275" y="4859996"/>
            <a:ext cx="597624" cy="679238"/>
          </a:xfrm>
          <a:prstGeom prst="rect">
            <a:avLst/>
          </a:prstGeom>
        </p:spPr>
      </p:pic>
      <p:sp>
        <p:nvSpPr>
          <p:cNvPr id="1042" name="Rectangle 1041">
            <a:extLst>
              <a:ext uri="{FF2B5EF4-FFF2-40B4-BE49-F238E27FC236}">
                <a16:creationId xmlns:a16="http://schemas.microsoft.com/office/drawing/2014/main" id="{B5AD1857-6068-F5E1-64FD-95C73D3A3553}"/>
              </a:ext>
            </a:extLst>
          </p:cNvPr>
          <p:cNvSpPr/>
          <p:nvPr/>
        </p:nvSpPr>
        <p:spPr>
          <a:xfrm>
            <a:off x="8027082" y="5382810"/>
            <a:ext cx="2561097" cy="4232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solidFill>
                  <a:schemeClr val="tx1"/>
                </a:solidFill>
              </a:rPr>
              <a:t>次回起きないようにどうすればいい？</a:t>
            </a:r>
          </a:p>
        </p:txBody>
      </p:sp>
    </p:spTree>
    <p:extLst>
      <p:ext uri="{BB962C8B-B14F-4D97-AF65-F5344CB8AC3E}">
        <p14:creationId xmlns:p14="http://schemas.microsoft.com/office/powerpoint/2010/main" val="213991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fade">
                                      <p:cBhvr>
                                        <p:cTn id="22" dur="500"/>
                                        <p:tgtEl>
                                          <p:spTgt spid="1026"/>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nodeType="withEffect">
                                  <p:stCondLst>
                                    <p:cond delay="0"/>
                                  </p:stCondLst>
                                  <p:childTnLst>
                                    <p:set>
                                      <p:cBhvr>
                                        <p:cTn id="27" dur="1" fill="hold">
                                          <p:stCondLst>
                                            <p:cond delay="0"/>
                                          </p:stCondLst>
                                        </p:cTn>
                                        <p:tgtEl>
                                          <p:spTgt spid="1028"/>
                                        </p:tgtEl>
                                        <p:attrNameLst>
                                          <p:attrName>style.visibility</p:attrName>
                                        </p:attrNameLst>
                                      </p:cBhvr>
                                      <p:to>
                                        <p:strVal val="visible"/>
                                      </p:to>
                                    </p:set>
                                    <p:animEffect transition="in" filter="fade">
                                      <p:cBhvr>
                                        <p:cTn id="28" dur="500"/>
                                        <p:tgtEl>
                                          <p:spTgt spid="1028"/>
                                        </p:tgtEl>
                                      </p:cBhvr>
                                    </p:animEffect>
                                  </p:childTnLst>
                                </p:cTn>
                              </p:par>
                              <p:par>
                                <p:cTn id="29" presetID="10"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nodeType="withEffect">
                                  <p:stCondLst>
                                    <p:cond delay="0"/>
                                  </p:stCondLst>
                                  <p:childTnLst>
                                    <p:set>
                                      <p:cBhvr>
                                        <p:cTn id="33" dur="1" fill="hold">
                                          <p:stCondLst>
                                            <p:cond delay="0"/>
                                          </p:stCondLst>
                                        </p:cTn>
                                        <p:tgtEl>
                                          <p:spTgt spid="1030"/>
                                        </p:tgtEl>
                                        <p:attrNameLst>
                                          <p:attrName>style.visibility</p:attrName>
                                        </p:attrNameLst>
                                      </p:cBhvr>
                                      <p:to>
                                        <p:strVal val="visible"/>
                                      </p:to>
                                    </p:set>
                                    <p:animEffect transition="in" filter="fade">
                                      <p:cBhvr>
                                        <p:cTn id="34" dur="500"/>
                                        <p:tgtEl>
                                          <p:spTgt spid="103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29"/>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30"/>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31"/>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33"/>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34"/>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35"/>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36"/>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37"/>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40"/>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44"/>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47"/>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49"/>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50"/>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54"/>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55"/>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1032"/>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58"/>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59"/>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62"/>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1027"/>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1031"/>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1035"/>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1036"/>
                                        </p:tgtEl>
                                        <p:attrNameLst>
                                          <p:attrName>style.visibility</p:attrName>
                                        </p:attrNameLst>
                                      </p:cBhvr>
                                      <p:to>
                                        <p:strVal val="visible"/>
                                      </p:to>
                                    </p:set>
                                  </p:childTnLst>
                                </p:cTn>
                              </p:par>
                              <p:par>
                                <p:cTn id="96" presetID="1" presetClass="entr" presetSubtype="0" fill="hold" nodeType="withEffect">
                                  <p:stCondLst>
                                    <p:cond delay="0"/>
                                  </p:stCondLst>
                                  <p:childTnLst>
                                    <p:set>
                                      <p:cBhvr>
                                        <p:cTn id="97" dur="1" fill="hold">
                                          <p:stCondLst>
                                            <p:cond delay="0"/>
                                          </p:stCondLst>
                                        </p:cTn>
                                        <p:tgtEl>
                                          <p:spTgt spid="1040"/>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10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4" grpId="0"/>
      <p:bldP spid="5" grpId="0"/>
      <p:bldP spid="11" grpId="0"/>
      <p:bldP spid="12" grpId="0"/>
      <p:bldP spid="13" grpId="0"/>
      <p:bldP spid="20" grpId="0"/>
      <p:bldP spid="32" grpId="0"/>
      <p:bldP spid="33" grpId="0"/>
      <p:bldP spid="34" grpId="0"/>
      <p:bldP spid="47" grpId="0"/>
      <p:bldP spid="58" grpId="0" animBg="1"/>
      <p:bldP spid="59" grpId="0"/>
      <p:bldP spid="62" grpId="0" animBg="1"/>
      <p:bldP spid="1027" grpId="0"/>
      <p:bldP spid="1035" grpId="0"/>
      <p:bldP spid="1042" grpId="0"/>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11778</TotalTime>
  <Words>1496</Words>
  <Application>Microsoft Office PowerPoint</Application>
  <PresentationFormat>Custom</PresentationFormat>
  <Paragraphs>131</Paragraphs>
  <Slides>11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ＭＳ ゴシック</vt:lpstr>
      <vt:lpstr>ＭＳ Ｐゴシック</vt:lpstr>
      <vt:lpstr>Arial</vt:lpstr>
      <vt:lpstr>Calibri Light</vt:lpstr>
      <vt:lpstr>맑은 고딕</vt:lpstr>
      <vt:lpstr>굴림체</vt:lpstr>
      <vt:lpstr>Office 테마</vt:lpstr>
      <vt:lpstr>南関東４競馬場HP リニューアル</vt:lpstr>
      <vt:lpstr>PowerPoint Presentation</vt:lpstr>
      <vt:lpstr>PowerPoint Presentation</vt:lpstr>
      <vt:lpstr>プロジェクト概要</vt:lpstr>
      <vt:lpstr>UI・UXの改善</vt:lpstr>
      <vt:lpstr>PowerPoint Presentation</vt:lpstr>
      <vt:lpstr>レスポンシブ</vt:lpstr>
      <vt:lpstr>Velocity</vt:lpstr>
      <vt:lpstr>再発防止</vt:lpstr>
      <vt:lpstr>キャッシュ</vt:lpstr>
      <vt:lpstr>ご清聴ありがとうございました</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3758</cp:lastModifiedBy>
  <cp:revision>181</cp:revision>
  <dcterms:created xsi:type="dcterms:W3CDTF">2010-02-01T08:03:16Z</dcterms:created>
  <dcterms:modified xsi:type="dcterms:W3CDTF">2024-01-25T10:33:38Z</dcterms:modified>
  <cp:category>www.slidemembers.com</cp:category>
</cp:coreProperties>
</file>